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comments+xml" PartName="/ppt/comments/comment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binary" PartName="/ppt/metadata"/>
  <Override ContentType="application/vnd.openxmlformats-officedocument.presentationml.notesMaster+xml" PartName="/ppt/notesMasters/notesMaster1.xml"/>
  <Override ContentType="application/vnd.openxmlformats-officedocument.presentationml.commentAuthors+xml" PartName="/ppt/commentAuthors.xml"/>
  <Override ContentType="application/vnd.openxmlformats-officedocument.presentationml.presProps+xml" PartName="/ppt/presProps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</p:sldIdLst>
  <p:sldSz cy="5143500" cx="9144000"/>
  <p:notesSz cx="6858000" cy="9144000"/>
  <p:embeddedFontLst>
    <p:embeddedFont>
      <p:font typeface="Proxima Nova"/>
      <p:regular r:id="rId24"/>
      <p:bold r:id="rId25"/>
      <p:italic r:id="rId26"/>
      <p:boldItalic r:id="rId27"/>
    </p:embeddedFont>
    <p:embeddedFont>
      <p:font typeface="Roboto"/>
      <p:regular r:id="rId28"/>
      <p:bold r:id="rId29"/>
      <p:italic r:id="rId30"/>
      <p:boldItalic r:id="rId31"/>
    </p:embeddedFont>
    <p:embeddedFont>
      <p:font typeface="Montserrat"/>
      <p:regular r:id="rId32"/>
      <p:bold r:id="rId33"/>
      <p:italic r:id="rId34"/>
      <p:boldItalic r:id="rId3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r:id="rId36" roundtripDataSignature="AMtx7miEcUW5PGN31fRVjUw29CwYMc4J1A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Author clrIdx="0" id="0" initials="" lastIdx="2" name="Gabriele Previtera"/>
  <p:cmAuthor clrIdx="1" id="1" initials="" lastIdx="2" name="Ettore Ciarcia"/>
</p:cmAuthorLst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font" Target="fonts/ProximaNova-regular.fntdata"/><Relationship Id="rId23" Type="http://schemas.openxmlformats.org/officeDocument/2006/relationships/slide" Target="slides/slide1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commentAuthors" Target="commentAuthors.xml"/><Relationship Id="rId9" Type="http://schemas.openxmlformats.org/officeDocument/2006/relationships/slide" Target="slides/slide3.xml"/><Relationship Id="rId26" Type="http://schemas.openxmlformats.org/officeDocument/2006/relationships/font" Target="fonts/ProximaNova-italic.fntdata"/><Relationship Id="rId25" Type="http://schemas.openxmlformats.org/officeDocument/2006/relationships/font" Target="fonts/ProximaNova-bold.fntdata"/><Relationship Id="rId28" Type="http://schemas.openxmlformats.org/officeDocument/2006/relationships/font" Target="fonts/Roboto-regular.fntdata"/><Relationship Id="rId27" Type="http://schemas.openxmlformats.org/officeDocument/2006/relationships/font" Target="fonts/ProximaNova-boldItalic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font" Target="fonts/Roboto-bold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font" Target="fonts/Roboto-boldItalic.fntdata"/><Relationship Id="rId30" Type="http://schemas.openxmlformats.org/officeDocument/2006/relationships/font" Target="fonts/Roboto-italic.fntdata"/><Relationship Id="rId11" Type="http://schemas.openxmlformats.org/officeDocument/2006/relationships/slide" Target="slides/slide5.xml"/><Relationship Id="rId33" Type="http://schemas.openxmlformats.org/officeDocument/2006/relationships/font" Target="fonts/Montserrat-bold.fntdata"/><Relationship Id="rId10" Type="http://schemas.openxmlformats.org/officeDocument/2006/relationships/slide" Target="slides/slide4.xml"/><Relationship Id="rId32" Type="http://schemas.openxmlformats.org/officeDocument/2006/relationships/font" Target="fonts/Montserrat-regular.fntdata"/><Relationship Id="rId13" Type="http://schemas.openxmlformats.org/officeDocument/2006/relationships/slide" Target="slides/slide7.xml"/><Relationship Id="rId35" Type="http://schemas.openxmlformats.org/officeDocument/2006/relationships/font" Target="fonts/Montserrat-boldItalic.fntdata"/><Relationship Id="rId12" Type="http://schemas.openxmlformats.org/officeDocument/2006/relationships/slide" Target="slides/slide6.xml"/><Relationship Id="rId34" Type="http://schemas.openxmlformats.org/officeDocument/2006/relationships/font" Target="fonts/Montserrat-italic.fntdata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36" Type="http://customschemas.google.com/relationships/presentationmetadata" Target="metadata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comments/comment1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 authorId="0" idx="1" dt="2023-10-26T19:08:49.978">
    <p:pos x="210" y="547"/>
    <p:text>Qua mi concentrei prima... farei capire che a finale che uno dei principii delle cose a microservizi e avere le risorse di calcolo separate dallo strato di datastorage etc...</p:text>
    <p:extLst>
      <p:ext uri="{C676402C-5697-4E1C-873F-D02D1690AC5C}">
        <p15:threadingInfo timeZoneBias="0"/>
      </p:ext>
      <p:ext uri="http://customooxmlschemas.google.com/">
        <go:slidesCustomData xmlns:go="http://customooxmlschemas.google.com/" commentPostId="AAAA95kp9Lw"/>
      </p:ext>
    </p:extLst>
  </p:cm>
  <p:cm authorId="1" idx="1" dt="2023-10-26T19:08:49.978">
    <p:pos x="210" y="547"/>
    <p:text>Aggiunto prima!</p:text>
    <p:extLst>
      <p:ext uri="{C676402C-5697-4E1C-873F-D02D1690AC5C}">
        <p15:threadingInfo timeZoneBias="0">
          <p15:parentCm authorId="0" idx="1"/>
        </p15:threadingInfo>
      </p:ext>
      <p:ext uri="http://customooxmlschemas.google.com/">
        <go:slidesCustomData xmlns:go="http://customooxmlschemas.google.com/" commentPostId="AAAA_Gj3vBs"/>
      </p:ext>
    </p:extLst>
  </p:cm>
  <p:cm authorId="0" idx="2" dt="2023-10-26T19:08:28.227">
    <p:pos x="210" y="647"/>
    <p:text>Aggiungerei qualcosa a voce o farei un elenco puntato, tipo convidono hw, driver etc...</p:text>
    <p:extLst>
      <p:ext uri="{C676402C-5697-4E1C-873F-D02D1690AC5C}">
        <p15:threadingInfo timeZoneBias="0"/>
      </p:ext>
      <p:ext uri="http://customooxmlschemas.google.com/">
        <go:slidesCustomData xmlns:go="http://customooxmlschemas.google.com/" commentPostId="AAAA95kp9Ls"/>
      </p:ext>
    </p:extLst>
  </p:cm>
  <p:cm authorId="1" idx="2" dt="2023-10-26T19:08:28.227">
    <p:pos x="210" y="647"/>
    <p:text>Di testo in queste slide c'è poca roba, il grosso lo dico a voce</p:text>
    <p:extLst>
      <p:ext uri="{C676402C-5697-4E1C-873F-D02D1690AC5C}">
        <p15:threadingInfo timeZoneBias="0">
          <p15:parentCm authorId="0" idx="2"/>
        </p15:threadingInfo>
      </p:ext>
      <p:ext uri="http://customooxmlschemas.google.com/">
        <go:slidesCustomData xmlns:go="http://customooxmlschemas.google.com/" commentPostId="AAAA_Gj3vBo"/>
      </p:ext>
    </p:extLst>
  </p:cm>
</p:cmLst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kubernetes.io/docs/reference/glossary/?all=true#term-control-plane" TargetMode="External"/><Relationship Id="rId3" Type="http://schemas.openxmlformats.org/officeDocument/2006/relationships/hyperlink" Target="https://kubernetes.io/docs/concepts/architecture/nodes/" TargetMode="External"/><Relationship Id="rId4" Type="http://schemas.openxmlformats.org/officeDocument/2006/relationships/hyperlink" Target="https://kubernetes.io/docs/concepts/containers/" TargetMode="External"/><Relationship Id="rId5" Type="http://schemas.openxmlformats.org/officeDocument/2006/relationships/hyperlink" Target="https://kubernetes.io/docs/concepts/workloads/pods/" TargetMode="Externa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kubernetes.io/docs/reference/glossary/?all=true#term-control-plane" TargetMode="External"/><Relationship Id="rId3" Type="http://schemas.openxmlformats.org/officeDocument/2006/relationships/hyperlink" Target="https://kubernetes.io/docs/concepts/architecture/nodes/" TargetMode="External"/><Relationship Id="rId4" Type="http://schemas.openxmlformats.org/officeDocument/2006/relationships/hyperlink" Target="https://kubernetes.io/docs/concepts/containers/" TargetMode="External"/><Relationship Id="rId5" Type="http://schemas.openxmlformats.org/officeDocument/2006/relationships/hyperlink" Target="https://kubernetes.io/docs/concepts/workloads/pods/" TargetMode="Externa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kubernetes.io/docs/reference/glossary/?all=true#term-control-plane" TargetMode="External"/><Relationship Id="rId3" Type="http://schemas.openxmlformats.org/officeDocument/2006/relationships/hyperlink" Target="https://kubernetes.io/docs/concepts/architecture/nodes/" TargetMode="External"/><Relationship Id="rId4" Type="http://schemas.openxmlformats.org/officeDocument/2006/relationships/hyperlink" Target="https://kubernetes.io/docs/concepts/containers/" TargetMode="External"/><Relationship Id="rId5" Type="http://schemas.openxmlformats.org/officeDocument/2006/relationships/hyperlink" Target="https://kubernetes.io/docs/concepts/workloads/pods/" TargetMode="Externa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kubernetes.io/docs/reference/glossary/?all=true#term-control-plane" TargetMode="External"/><Relationship Id="rId3" Type="http://schemas.openxmlformats.org/officeDocument/2006/relationships/hyperlink" Target="https://kubernetes.io/docs/concepts/architecture/nodes/" TargetMode="External"/><Relationship Id="rId4" Type="http://schemas.openxmlformats.org/officeDocument/2006/relationships/hyperlink" Target="https://kubernetes.io/docs/concepts/containers/" TargetMode="External"/><Relationship Id="rId5" Type="http://schemas.openxmlformats.org/officeDocument/2006/relationships/hyperlink" Target="https://kubernetes.io/docs/concepts/workloads/pods/" TargetMode="Externa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kubernetes.io/docs/reference/glossary/?all=true#term-control-plane" TargetMode="External"/><Relationship Id="rId3" Type="http://schemas.openxmlformats.org/officeDocument/2006/relationships/hyperlink" Target="https://kubernetes.io/docs/concepts/architecture/nodes/" TargetMode="External"/><Relationship Id="rId4" Type="http://schemas.openxmlformats.org/officeDocument/2006/relationships/hyperlink" Target="https://kubernetes.io/docs/concepts/containers/" TargetMode="External"/><Relationship Id="rId5" Type="http://schemas.openxmlformats.org/officeDocument/2006/relationships/hyperlink" Target="https://kubernetes.io/docs/concepts/workloads/pods/" TargetMode="Externa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kubernetes.io/docs/reference/glossary/?all=true#term-control-plane" TargetMode="External"/><Relationship Id="rId3" Type="http://schemas.openxmlformats.org/officeDocument/2006/relationships/hyperlink" Target="https://kubernetes.io/docs/concepts/architecture/nodes/" TargetMode="External"/><Relationship Id="rId4" Type="http://schemas.openxmlformats.org/officeDocument/2006/relationships/hyperlink" Target="https://kubernetes.io/docs/concepts/containers/" TargetMode="External"/><Relationship Id="rId5" Type="http://schemas.openxmlformats.org/officeDocument/2006/relationships/hyperlink" Target="https://kubernetes.io/docs/concepts/workloads/pods/" TargetMode="Externa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kubernetes.io/docs/reference/glossary/?all=true#term-control-plane" TargetMode="External"/><Relationship Id="rId3" Type="http://schemas.openxmlformats.org/officeDocument/2006/relationships/hyperlink" Target="https://kubernetes.io/docs/concepts/architecture/nodes/" TargetMode="External"/><Relationship Id="rId4" Type="http://schemas.openxmlformats.org/officeDocument/2006/relationships/hyperlink" Target="https://kubernetes.io/docs/concepts/containers/" TargetMode="External"/><Relationship Id="rId5" Type="http://schemas.openxmlformats.org/officeDocument/2006/relationships/hyperlink" Target="https://kubernetes.io/docs/concepts/workloads/pods/" TargetMode="Externa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kubernetes.io/docs/reference/glossary/?all=true#term-control-plane" TargetMode="External"/><Relationship Id="rId3" Type="http://schemas.openxmlformats.org/officeDocument/2006/relationships/hyperlink" Target="https://kubernetes.io/docs/concepts/architecture/nodes/" TargetMode="External"/><Relationship Id="rId4" Type="http://schemas.openxmlformats.org/officeDocument/2006/relationships/hyperlink" Target="https://kubernetes.io/docs/concepts/containers/" TargetMode="External"/><Relationship Id="rId5" Type="http://schemas.openxmlformats.org/officeDocument/2006/relationships/hyperlink" Target="https://kubernetes.io/docs/concepts/workloads/pods/" TargetMode="Externa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kubernetes.io/docs/reference/glossary/?all=true#term-control-plane" TargetMode="External"/><Relationship Id="rId3" Type="http://schemas.openxmlformats.org/officeDocument/2006/relationships/hyperlink" Target="https://kubernetes.io/docs/concepts/architecture/nodes/" TargetMode="External"/><Relationship Id="rId4" Type="http://schemas.openxmlformats.org/officeDocument/2006/relationships/hyperlink" Target="https://kubernetes.io/docs/concepts/containers/" TargetMode="External"/><Relationship Id="rId5" Type="http://schemas.openxmlformats.org/officeDocument/2006/relationships/hyperlink" Target="https://kubernetes.io/docs/concepts/workloads/pods/" TargetMode="Externa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kubernetes.io/docs/reference/glossary/?all=true#term-control-plane" TargetMode="External"/><Relationship Id="rId3" Type="http://schemas.openxmlformats.org/officeDocument/2006/relationships/hyperlink" Target="https://kubernetes.io/docs/concepts/architecture/nodes/" TargetMode="External"/><Relationship Id="rId4" Type="http://schemas.openxmlformats.org/officeDocument/2006/relationships/hyperlink" Target="https://kubernetes.io/docs/concepts/containers/" TargetMode="External"/><Relationship Id="rId5" Type="http://schemas.openxmlformats.org/officeDocument/2006/relationships/hyperlink" Target="https://kubernetes.io/docs/concepts/workloads/pods/" TargetMode="Externa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kubernetes.io/docs/reference/glossary/?all=true#term-control-plane" TargetMode="External"/><Relationship Id="rId3" Type="http://schemas.openxmlformats.org/officeDocument/2006/relationships/hyperlink" Target="https://kubernetes.io/docs/concepts/architecture/nodes/" TargetMode="External"/><Relationship Id="rId4" Type="http://schemas.openxmlformats.org/officeDocument/2006/relationships/hyperlink" Target="https://kubernetes.io/docs/concepts/containers/" TargetMode="External"/><Relationship Id="rId5" Type="http://schemas.openxmlformats.org/officeDocument/2006/relationships/hyperlink" Target="https://kubernetes.io/docs/concepts/workloads/pods/" TargetMode="Externa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kubernetes.io/docs/reference/glossary/?all=true#term-control-plane" TargetMode="External"/><Relationship Id="rId3" Type="http://schemas.openxmlformats.org/officeDocument/2006/relationships/hyperlink" Target="https://kubernetes.io/docs/concepts/architecture/nodes/" TargetMode="External"/><Relationship Id="rId4" Type="http://schemas.openxmlformats.org/officeDocument/2006/relationships/hyperlink" Target="https://kubernetes.io/docs/concepts/containers/" TargetMode="External"/><Relationship Id="rId5" Type="http://schemas.openxmlformats.org/officeDocument/2006/relationships/hyperlink" Target="https://kubernetes.io/docs/concepts/workloads/pods/" TargetMode="Externa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kubernetes.io/docs/reference/glossary/?all=true#term-control-plane" TargetMode="External"/><Relationship Id="rId3" Type="http://schemas.openxmlformats.org/officeDocument/2006/relationships/hyperlink" Target="https://kubernetes.io/docs/concepts/architecture/nodes/" TargetMode="External"/><Relationship Id="rId4" Type="http://schemas.openxmlformats.org/officeDocument/2006/relationships/hyperlink" Target="https://kubernetes.io/docs/concepts/containers/" TargetMode="External"/><Relationship Id="rId5" Type="http://schemas.openxmlformats.org/officeDocument/2006/relationships/hyperlink" Target="https://kubernetes.io/docs/concepts/workloads/pods/" TargetMode="Externa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kubernetes.io/docs/reference/glossary/?all=true#term-control-plane" TargetMode="External"/><Relationship Id="rId3" Type="http://schemas.openxmlformats.org/officeDocument/2006/relationships/hyperlink" Target="https://kubernetes.io/docs/concepts/architecture/nodes/" TargetMode="External"/><Relationship Id="rId4" Type="http://schemas.openxmlformats.org/officeDocument/2006/relationships/hyperlink" Target="https://kubernetes.io/docs/concepts/containers/" TargetMode="External"/><Relationship Id="rId5" Type="http://schemas.openxmlformats.org/officeDocument/2006/relationships/hyperlink" Target="https://kubernetes.io/docs/concepts/workloads/pods/" TargetMode="Externa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kubernetes.io/docs/reference/glossary/?all=true#term-control-plane" TargetMode="External"/><Relationship Id="rId3" Type="http://schemas.openxmlformats.org/officeDocument/2006/relationships/hyperlink" Target="https://kubernetes.io/docs/concepts/architecture/nodes/" TargetMode="External"/><Relationship Id="rId4" Type="http://schemas.openxmlformats.org/officeDocument/2006/relationships/hyperlink" Target="https://kubernetes.io/docs/concepts/containers/" TargetMode="External"/><Relationship Id="rId5" Type="http://schemas.openxmlformats.org/officeDocument/2006/relationships/hyperlink" Target="https://kubernetes.io/docs/concepts/workloads/pods/" TargetMode="Externa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kubernetes.io/docs/reference/glossary/?all=true#term-control-plane" TargetMode="External"/><Relationship Id="rId3" Type="http://schemas.openxmlformats.org/officeDocument/2006/relationships/hyperlink" Target="https://kubernetes.io/docs/concepts/architecture/nodes/" TargetMode="External"/><Relationship Id="rId4" Type="http://schemas.openxmlformats.org/officeDocument/2006/relationships/hyperlink" Target="https://kubernetes.io/docs/concepts/containers/" TargetMode="External"/><Relationship Id="rId5" Type="http://schemas.openxmlformats.org/officeDocument/2006/relationships/hyperlink" Target="https://kubernetes.io/docs/concepts/workloads/pods/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2" name="Google Shape;52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Hello Team,</a:t>
            </a:r>
            <a:br>
              <a:rPr lang="en"/>
            </a:br>
            <a:r>
              <a:rPr lang="en"/>
              <a:t>We are here to present our work on company values and new brand Identity.</a:t>
            </a:r>
            <a:br>
              <a:rPr lang="en"/>
            </a:b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24fa04e938e_0_1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2" name="Google Shape;142;g24fa04e938e_0_1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700">
                <a:solidFill>
                  <a:srgbClr val="222222"/>
                </a:solidFill>
                <a:highlight>
                  <a:schemeClr val="lt1"/>
                </a:highlight>
                <a:latin typeface="Roboto"/>
                <a:ea typeface="Roboto"/>
                <a:cs typeface="Roboto"/>
                <a:sym typeface="Roboto"/>
              </a:rPr>
              <a:t>Control Plane Components</a:t>
            </a:r>
            <a:endParaRPr b="1" sz="1300">
              <a:solidFill>
                <a:srgbClr val="222222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2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30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kube-apiserver</a:t>
            </a:r>
            <a:endParaRPr b="1" sz="1300">
              <a:solidFill>
                <a:srgbClr val="222222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The API server is a component of the Kubernetes </a:t>
            </a:r>
            <a:r>
              <a:rPr lang="en" sz="1200" u="sng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control plane</a:t>
            </a:r>
            <a:r>
              <a:rPr lang="en" sz="120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that exposes the Kubernetes API. The API server is the front end for the Kubernetes control plane.</a:t>
            </a:r>
            <a:endParaRPr sz="1200">
              <a:solidFill>
                <a:srgbClr val="222222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2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30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etcd</a:t>
            </a:r>
            <a:endParaRPr b="1" sz="1300">
              <a:solidFill>
                <a:srgbClr val="222222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Consistent and highly-available key value store used as Kubernetes' backing store for all cluster data.</a:t>
            </a:r>
            <a:endParaRPr sz="1200">
              <a:solidFill>
                <a:srgbClr val="222222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/>
              <a:t>kube-scheduler</a:t>
            </a:r>
            <a:endParaRPr b="1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Control plane component that watches for newly created Pods with no assigned node, and selects a node for them to run on.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cloud-controller-manager</a:t>
            </a:r>
            <a:endParaRPr b="1" sz="1200">
              <a:solidFill>
                <a:srgbClr val="222222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Control plane component that embeds cloud-specific control logic.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/>
              <a:t>kube-controller-manager</a:t>
            </a:r>
            <a:endParaRPr b="1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Control plane component that runs controller processes.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Logically, each controller is a separate process, but to reduce complexity, they are all compiled into a single binary and run in a single process.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Some types of these controllers are: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Node controller: Responsible for noticing and responding when nodes go down.</a:t>
            </a:r>
            <a:endParaRPr/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Job controller: Watches for Job objects that represent one-off tasks, then creates Pods to run those tasks to completion.</a:t>
            </a:r>
            <a:endParaRPr/>
          </a:p>
          <a:p>
            <a:pPr indent="0" lvl="0" marL="0" rtl="0" algn="l">
              <a:lnSpc>
                <a:spcPct val="120000"/>
              </a:lnSpc>
              <a:spcBef>
                <a:spcPts val="1800"/>
              </a:spcBef>
              <a:spcAft>
                <a:spcPts val="0"/>
              </a:spcAft>
              <a:buSzPts val="1100"/>
              <a:buNone/>
            </a:pPr>
            <a:r>
              <a:rPr lang="en" sz="170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Node Components</a:t>
            </a:r>
            <a:endParaRPr sz="1700">
              <a:solidFill>
                <a:srgbClr val="222222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SzPts val="1100"/>
              <a:buNone/>
            </a:pPr>
            <a:r>
              <a:rPr lang="en" sz="120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Node components run on every node, maintaining running pods and providing the Kubernetes runtime environment.</a:t>
            </a:r>
            <a:endParaRPr sz="1200">
              <a:solidFill>
                <a:srgbClr val="222222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20000"/>
              </a:lnSpc>
              <a:spcBef>
                <a:spcPts val="1400"/>
              </a:spcBef>
              <a:spcAft>
                <a:spcPts val="0"/>
              </a:spcAft>
              <a:buSzPts val="1100"/>
              <a:buNone/>
            </a:pPr>
            <a:r>
              <a:rPr b="1" lang="en" sz="130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kubelet</a:t>
            </a:r>
            <a:endParaRPr b="1" sz="1300">
              <a:solidFill>
                <a:srgbClr val="222222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SzPts val="1100"/>
              <a:buNone/>
            </a:pPr>
            <a:r>
              <a:rPr lang="en" sz="120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An agent that runs on each </a:t>
            </a:r>
            <a:r>
              <a:rPr lang="en" sz="1200" u="sng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node</a:t>
            </a:r>
            <a:r>
              <a:rPr lang="en" sz="120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in the cluster. It makes sure that </a:t>
            </a:r>
            <a:r>
              <a:rPr lang="en" sz="1200" u="sng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containers</a:t>
            </a:r>
            <a:r>
              <a:rPr lang="en" sz="120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are running in a </a:t>
            </a:r>
            <a:r>
              <a:rPr lang="en" sz="1200" u="sng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Pod</a:t>
            </a:r>
            <a:r>
              <a:rPr lang="en" sz="120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.</a:t>
            </a:r>
            <a:endParaRPr sz="1200">
              <a:solidFill>
                <a:srgbClr val="222222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r>
              <a:rPr lang="en" sz="120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Responsibilities:</a:t>
            </a:r>
            <a:endParaRPr sz="1200">
              <a:solidFill>
                <a:srgbClr val="222222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Roboto"/>
              <a:buChar char="●"/>
            </a:pPr>
            <a:r>
              <a:rPr lang="en" sz="120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Ensuring that the node is doing its job</a:t>
            </a:r>
            <a:endParaRPr sz="1200">
              <a:solidFill>
                <a:srgbClr val="222222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Roboto"/>
              <a:buChar char="●"/>
            </a:pPr>
            <a:r>
              <a:rPr lang="en" sz="120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Ensuring state and health of running containers on the node</a:t>
            </a:r>
            <a:endParaRPr sz="1200">
              <a:solidFill>
                <a:srgbClr val="222222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Roboto"/>
              <a:buChar char="●"/>
            </a:pPr>
            <a:r>
              <a:rPr lang="en" sz="120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Enforce limits and options when containers are scheduled on the node</a:t>
            </a:r>
            <a:endParaRPr sz="1200">
              <a:solidFill>
                <a:srgbClr val="222222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r>
              <a:rPr b="1" lang="en" sz="120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kube-proxy</a:t>
            </a:r>
            <a:endParaRPr b="1" sz="1200">
              <a:solidFill>
                <a:srgbClr val="222222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r>
              <a:rPr lang="en" sz="120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kube-proxy is a network proxy that runs on each node in your cluster, implementing part of the Kubernetes Service concept.</a:t>
            </a:r>
            <a:endParaRPr sz="1200">
              <a:solidFill>
                <a:srgbClr val="222222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r>
              <a:rPr b="1" lang="en" sz="120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Container runtime</a:t>
            </a:r>
            <a:endParaRPr b="1" sz="1200">
              <a:solidFill>
                <a:srgbClr val="222222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100"/>
              <a:buNone/>
            </a:pPr>
            <a:r>
              <a:rPr lang="en" sz="120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The container runtime is the software that is responsible for running containers.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29140ff8a08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2" name="Google Shape;152;g29140ff8a08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700">
                <a:solidFill>
                  <a:srgbClr val="222222"/>
                </a:solidFill>
                <a:highlight>
                  <a:schemeClr val="lt1"/>
                </a:highlight>
                <a:latin typeface="Roboto"/>
                <a:ea typeface="Roboto"/>
                <a:cs typeface="Roboto"/>
                <a:sym typeface="Roboto"/>
              </a:rPr>
              <a:t>Control Plane Components</a:t>
            </a:r>
            <a:endParaRPr b="1" sz="1300">
              <a:solidFill>
                <a:srgbClr val="222222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2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30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kube-apiserver</a:t>
            </a:r>
            <a:endParaRPr b="1" sz="1300">
              <a:solidFill>
                <a:srgbClr val="222222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The API server is a component of the Kubernetes </a:t>
            </a:r>
            <a:r>
              <a:rPr lang="en" sz="1200" u="sng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control plane</a:t>
            </a:r>
            <a:r>
              <a:rPr lang="en" sz="120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that exposes the Kubernetes API. The API server is the front end for the Kubernetes control plane.</a:t>
            </a:r>
            <a:endParaRPr sz="1200">
              <a:solidFill>
                <a:srgbClr val="222222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2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30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etcd</a:t>
            </a:r>
            <a:endParaRPr b="1" sz="1300">
              <a:solidFill>
                <a:srgbClr val="222222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Consistent and highly-available key value store used as Kubernetes' backing store for all cluster data.</a:t>
            </a:r>
            <a:endParaRPr sz="1200">
              <a:solidFill>
                <a:srgbClr val="222222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/>
              <a:t>kube-scheduler</a:t>
            </a:r>
            <a:endParaRPr b="1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Control plane component that watches for newly created Pods with no assigned node, and selects a node for them to run on.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cloud-controller-manager</a:t>
            </a:r>
            <a:endParaRPr b="1" sz="1200">
              <a:solidFill>
                <a:srgbClr val="222222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Control plane component that embeds cloud-specific control logic.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/>
              <a:t>kube-controller-manager</a:t>
            </a:r>
            <a:endParaRPr b="1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Control plane component that runs controller processes.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Logically, each controller is a separate process, but to reduce complexity, they are all compiled into a single binary and run in a single process.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Some types of these controllers are: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Node controller: Responsible for noticing and responding when nodes go down.</a:t>
            </a:r>
            <a:endParaRPr/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Job controller: Watches for Job objects that represent one-off tasks, then creates Pods to run those tasks to completion.</a:t>
            </a:r>
            <a:endParaRPr/>
          </a:p>
          <a:p>
            <a:pPr indent="0" lvl="0" marL="0" rtl="0" algn="l">
              <a:lnSpc>
                <a:spcPct val="120000"/>
              </a:lnSpc>
              <a:spcBef>
                <a:spcPts val="1800"/>
              </a:spcBef>
              <a:spcAft>
                <a:spcPts val="0"/>
              </a:spcAft>
              <a:buSzPts val="1100"/>
              <a:buNone/>
            </a:pPr>
            <a:r>
              <a:rPr lang="en" sz="170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Node Components</a:t>
            </a:r>
            <a:endParaRPr sz="1700">
              <a:solidFill>
                <a:srgbClr val="222222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SzPts val="1100"/>
              <a:buNone/>
            </a:pPr>
            <a:r>
              <a:rPr lang="en" sz="120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Node components run on every node, maintaining running pods and providing the Kubernetes runtime environment.</a:t>
            </a:r>
            <a:endParaRPr sz="1200">
              <a:solidFill>
                <a:srgbClr val="222222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20000"/>
              </a:lnSpc>
              <a:spcBef>
                <a:spcPts val="1400"/>
              </a:spcBef>
              <a:spcAft>
                <a:spcPts val="0"/>
              </a:spcAft>
              <a:buSzPts val="1100"/>
              <a:buNone/>
            </a:pPr>
            <a:r>
              <a:rPr b="1" lang="en" sz="130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kubelet</a:t>
            </a:r>
            <a:endParaRPr b="1" sz="1300">
              <a:solidFill>
                <a:srgbClr val="222222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SzPts val="1100"/>
              <a:buNone/>
            </a:pPr>
            <a:r>
              <a:rPr lang="en" sz="120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An agent that runs on each </a:t>
            </a:r>
            <a:r>
              <a:rPr lang="en" sz="1200" u="sng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node</a:t>
            </a:r>
            <a:r>
              <a:rPr lang="en" sz="120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in the cluster. It makes sure that </a:t>
            </a:r>
            <a:r>
              <a:rPr lang="en" sz="1200" u="sng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containers</a:t>
            </a:r>
            <a:r>
              <a:rPr lang="en" sz="120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are running in a </a:t>
            </a:r>
            <a:r>
              <a:rPr lang="en" sz="1200" u="sng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Pod</a:t>
            </a:r>
            <a:r>
              <a:rPr lang="en" sz="120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.</a:t>
            </a:r>
            <a:endParaRPr sz="1200">
              <a:solidFill>
                <a:srgbClr val="222222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r>
              <a:rPr lang="en" sz="120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Responsibilities:</a:t>
            </a:r>
            <a:endParaRPr sz="1200">
              <a:solidFill>
                <a:srgbClr val="222222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Roboto"/>
              <a:buChar char="●"/>
            </a:pPr>
            <a:r>
              <a:rPr lang="en" sz="120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Ensuring that the node is doing its job</a:t>
            </a:r>
            <a:endParaRPr sz="1200">
              <a:solidFill>
                <a:srgbClr val="222222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Roboto"/>
              <a:buChar char="●"/>
            </a:pPr>
            <a:r>
              <a:rPr lang="en" sz="120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Ensuring state and health of running containers on the node</a:t>
            </a:r>
            <a:endParaRPr sz="1200">
              <a:solidFill>
                <a:srgbClr val="222222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Roboto"/>
              <a:buChar char="●"/>
            </a:pPr>
            <a:r>
              <a:rPr lang="en" sz="120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Enforce limits and options when containers are scheduled on the node</a:t>
            </a:r>
            <a:endParaRPr sz="1200">
              <a:solidFill>
                <a:srgbClr val="222222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r>
              <a:rPr b="1" lang="en" sz="120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kube-proxy</a:t>
            </a:r>
            <a:endParaRPr b="1" sz="1200">
              <a:solidFill>
                <a:srgbClr val="222222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r>
              <a:rPr lang="en" sz="120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kube-proxy is a network proxy that runs on each node in your cluster, implementing part of the Kubernetes Service concept.</a:t>
            </a:r>
            <a:endParaRPr sz="1200">
              <a:solidFill>
                <a:srgbClr val="222222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r>
              <a:rPr b="1" lang="en" sz="120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Container runtime</a:t>
            </a:r>
            <a:endParaRPr b="1" sz="1200">
              <a:solidFill>
                <a:srgbClr val="222222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100"/>
              <a:buNone/>
            </a:pPr>
            <a:r>
              <a:rPr lang="en" sz="120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The container runtime is the software that is responsible for running containers.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24ff7b29d0b_0_1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3" name="Google Shape;163;g24ff7b29d0b_0_1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700">
                <a:solidFill>
                  <a:srgbClr val="222222"/>
                </a:solidFill>
                <a:highlight>
                  <a:schemeClr val="lt1"/>
                </a:highlight>
                <a:latin typeface="Roboto"/>
                <a:ea typeface="Roboto"/>
                <a:cs typeface="Roboto"/>
                <a:sym typeface="Roboto"/>
              </a:rPr>
              <a:t>Control Plane Components</a:t>
            </a:r>
            <a:endParaRPr b="1" sz="1300">
              <a:solidFill>
                <a:srgbClr val="222222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2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30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kube-apiserver</a:t>
            </a:r>
            <a:endParaRPr b="1" sz="1300">
              <a:solidFill>
                <a:srgbClr val="222222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The API server is a component of the Kubernetes </a:t>
            </a:r>
            <a:r>
              <a:rPr lang="en" sz="1200" u="sng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control plane</a:t>
            </a:r>
            <a:r>
              <a:rPr lang="en" sz="120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that exposes the Kubernetes API. The API server is the front end for the Kubernetes control plane.</a:t>
            </a:r>
            <a:endParaRPr sz="1200">
              <a:solidFill>
                <a:srgbClr val="222222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2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30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etcd</a:t>
            </a:r>
            <a:endParaRPr b="1" sz="1300">
              <a:solidFill>
                <a:srgbClr val="222222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Consistent and highly-available key value store used as Kubernetes' backing store for all cluster data.</a:t>
            </a:r>
            <a:endParaRPr sz="1200">
              <a:solidFill>
                <a:srgbClr val="222222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/>
              <a:t>kube-scheduler</a:t>
            </a:r>
            <a:endParaRPr b="1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Control plane component that watches for newly created Pods with no assigned node, and selects a node for them to run on.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cloud-controller-manager</a:t>
            </a:r>
            <a:endParaRPr b="1" sz="1200">
              <a:solidFill>
                <a:srgbClr val="222222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Control plane component that embeds cloud-specific control logic.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/>
              <a:t>kube-controller-manager</a:t>
            </a:r>
            <a:endParaRPr b="1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Control plane component that runs controller processes.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Logically, each controller is a separate process, but to reduce complexity, they are all compiled into a single binary and run in a single process.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Some types of these controllers are: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Node controller: Responsible for noticing and responding when nodes go down.</a:t>
            </a:r>
            <a:endParaRPr/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Job controller: Watches for Job objects that represent one-off tasks, then creates Pods to run those tasks to completion.</a:t>
            </a:r>
            <a:endParaRPr/>
          </a:p>
          <a:p>
            <a:pPr indent="0" lvl="0" marL="0" rtl="0" algn="l">
              <a:lnSpc>
                <a:spcPct val="120000"/>
              </a:lnSpc>
              <a:spcBef>
                <a:spcPts val="1800"/>
              </a:spcBef>
              <a:spcAft>
                <a:spcPts val="0"/>
              </a:spcAft>
              <a:buSzPts val="1100"/>
              <a:buNone/>
            </a:pPr>
            <a:r>
              <a:rPr lang="en" sz="170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Node Components</a:t>
            </a:r>
            <a:endParaRPr sz="1700">
              <a:solidFill>
                <a:srgbClr val="222222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SzPts val="1100"/>
              <a:buNone/>
            </a:pPr>
            <a:r>
              <a:rPr lang="en" sz="120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Node components run on every node, maintaining running pods and providing the Kubernetes runtime environment.</a:t>
            </a:r>
            <a:endParaRPr sz="1200">
              <a:solidFill>
                <a:srgbClr val="222222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20000"/>
              </a:lnSpc>
              <a:spcBef>
                <a:spcPts val="1400"/>
              </a:spcBef>
              <a:spcAft>
                <a:spcPts val="0"/>
              </a:spcAft>
              <a:buSzPts val="1100"/>
              <a:buNone/>
            </a:pPr>
            <a:r>
              <a:rPr b="1" lang="en" sz="130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kubelet</a:t>
            </a:r>
            <a:endParaRPr b="1" sz="1300">
              <a:solidFill>
                <a:srgbClr val="222222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SzPts val="1100"/>
              <a:buNone/>
            </a:pPr>
            <a:r>
              <a:rPr lang="en" sz="120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An agent that runs on each </a:t>
            </a:r>
            <a:r>
              <a:rPr lang="en" sz="1200" u="sng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node</a:t>
            </a:r>
            <a:r>
              <a:rPr lang="en" sz="120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in the cluster. It makes sure that </a:t>
            </a:r>
            <a:r>
              <a:rPr lang="en" sz="1200" u="sng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containers</a:t>
            </a:r>
            <a:r>
              <a:rPr lang="en" sz="120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are running in a </a:t>
            </a:r>
            <a:r>
              <a:rPr lang="en" sz="1200" u="sng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Pod</a:t>
            </a:r>
            <a:r>
              <a:rPr lang="en" sz="120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.</a:t>
            </a:r>
            <a:endParaRPr sz="1200">
              <a:solidFill>
                <a:srgbClr val="222222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r>
              <a:rPr lang="en" sz="120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Responsibilities:</a:t>
            </a:r>
            <a:endParaRPr sz="1200">
              <a:solidFill>
                <a:srgbClr val="222222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Roboto"/>
              <a:buChar char="●"/>
            </a:pPr>
            <a:r>
              <a:rPr lang="en" sz="120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Ensuring that the node is doing its job</a:t>
            </a:r>
            <a:endParaRPr sz="1200">
              <a:solidFill>
                <a:srgbClr val="222222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Roboto"/>
              <a:buChar char="●"/>
            </a:pPr>
            <a:r>
              <a:rPr lang="en" sz="120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Ensuring state and health of running containers on the node</a:t>
            </a:r>
            <a:endParaRPr sz="1200">
              <a:solidFill>
                <a:srgbClr val="222222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Roboto"/>
              <a:buChar char="●"/>
            </a:pPr>
            <a:r>
              <a:rPr lang="en" sz="120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Enforce limits and options when containers are scheduled on the node</a:t>
            </a:r>
            <a:endParaRPr sz="1200">
              <a:solidFill>
                <a:srgbClr val="222222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r>
              <a:rPr b="1" lang="en" sz="120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kube-proxy</a:t>
            </a:r>
            <a:endParaRPr b="1" sz="1200">
              <a:solidFill>
                <a:srgbClr val="222222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r>
              <a:rPr lang="en" sz="120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kube-proxy is a network proxy that runs on each node in your cluster, implementing part of the Kubernetes Service concept.</a:t>
            </a:r>
            <a:endParaRPr sz="1200">
              <a:solidFill>
                <a:srgbClr val="222222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r>
              <a:rPr b="1" lang="en" sz="120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Container runtime</a:t>
            </a:r>
            <a:endParaRPr b="1" sz="1200">
              <a:solidFill>
                <a:srgbClr val="222222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100"/>
              <a:buNone/>
            </a:pPr>
            <a:r>
              <a:rPr lang="en" sz="120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The container runtime is the software that is responsible for running containers.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24fe49090a9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4" name="Google Shape;174;g24fe49090a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700">
                <a:solidFill>
                  <a:srgbClr val="222222"/>
                </a:solidFill>
                <a:highlight>
                  <a:schemeClr val="lt1"/>
                </a:highlight>
                <a:latin typeface="Roboto"/>
                <a:ea typeface="Roboto"/>
                <a:cs typeface="Roboto"/>
                <a:sym typeface="Roboto"/>
              </a:rPr>
              <a:t>Control Plane Components</a:t>
            </a:r>
            <a:endParaRPr b="1" sz="1300">
              <a:solidFill>
                <a:srgbClr val="222222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2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30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kube-apiserver</a:t>
            </a:r>
            <a:endParaRPr b="1" sz="1300">
              <a:solidFill>
                <a:srgbClr val="222222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The API server is a component of the Kubernetes </a:t>
            </a:r>
            <a:r>
              <a:rPr lang="en" sz="1200" u="sng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control plane</a:t>
            </a:r>
            <a:r>
              <a:rPr lang="en" sz="120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that exposes the Kubernetes API. The API server is the front end for the Kubernetes control plane.</a:t>
            </a:r>
            <a:endParaRPr sz="1200">
              <a:solidFill>
                <a:srgbClr val="222222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2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30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etcd</a:t>
            </a:r>
            <a:endParaRPr b="1" sz="1300">
              <a:solidFill>
                <a:srgbClr val="222222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Consistent and highly-available key value store used as Kubernetes' backing store for all cluster data.</a:t>
            </a:r>
            <a:endParaRPr sz="1200">
              <a:solidFill>
                <a:srgbClr val="222222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/>
              <a:t>kube-scheduler</a:t>
            </a:r>
            <a:endParaRPr b="1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Control plane component that watches for newly created Pods with no assigned node, and selects a node for them to run on.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cloud-controller-manager</a:t>
            </a:r>
            <a:endParaRPr b="1" sz="1200">
              <a:solidFill>
                <a:srgbClr val="222222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Control plane component that embeds cloud-specific control logic.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/>
              <a:t>kube-controller-manager</a:t>
            </a:r>
            <a:endParaRPr b="1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Control plane component that runs controller processes.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Logically, each controller is a separate process, but to reduce complexity, they are all compiled into a single binary and run in a single process.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Some types of these controllers are: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Node controller: Responsible for noticing and responding when nodes go down.</a:t>
            </a:r>
            <a:endParaRPr/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Job controller: Watches for Job objects that represent one-off tasks, then creates Pods to run those tasks to completion.</a:t>
            </a:r>
            <a:endParaRPr/>
          </a:p>
          <a:p>
            <a:pPr indent="0" lvl="0" marL="0" rtl="0" algn="l">
              <a:lnSpc>
                <a:spcPct val="120000"/>
              </a:lnSpc>
              <a:spcBef>
                <a:spcPts val="1800"/>
              </a:spcBef>
              <a:spcAft>
                <a:spcPts val="0"/>
              </a:spcAft>
              <a:buSzPts val="1100"/>
              <a:buNone/>
            </a:pPr>
            <a:r>
              <a:rPr lang="en" sz="170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Node Components</a:t>
            </a:r>
            <a:endParaRPr sz="1700">
              <a:solidFill>
                <a:srgbClr val="222222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SzPts val="1100"/>
              <a:buNone/>
            </a:pPr>
            <a:r>
              <a:rPr lang="en" sz="120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Node components run on every node, maintaining running pods and providing the Kubernetes runtime environment.</a:t>
            </a:r>
            <a:endParaRPr sz="1200">
              <a:solidFill>
                <a:srgbClr val="222222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20000"/>
              </a:lnSpc>
              <a:spcBef>
                <a:spcPts val="1400"/>
              </a:spcBef>
              <a:spcAft>
                <a:spcPts val="0"/>
              </a:spcAft>
              <a:buSzPts val="1100"/>
              <a:buNone/>
            </a:pPr>
            <a:r>
              <a:rPr b="1" lang="en" sz="130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kubelet</a:t>
            </a:r>
            <a:endParaRPr b="1" sz="1300">
              <a:solidFill>
                <a:srgbClr val="222222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SzPts val="1100"/>
              <a:buNone/>
            </a:pPr>
            <a:r>
              <a:rPr lang="en" sz="120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An agent that runs on each </a:t>
            </a:r>
            <a:r>
              <a:rPr lang="en" sz="1200" u="sng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node</a:t>
            </a:r>
            <a:r>
              <a:rPr lang="en" sz="120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in the cluster. It makes sure that </a:t>
            </a:r>
            <a:r>
              <a:rPr lang="en" sz="1200" u="sng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containers</a:t>
            </a:r>
            <a:r>
              <a:rPr lang="en" sz="120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are running in a </a:t>
            </a:r>
            <a:r>
              <a:rPr lang="en" sz="1200" u="sng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Pod</a:t>
            </a:r>
            <a:r>
              <a:rPr lang="en" sz="120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.</a:t>
            </a:r>
            <a:endParaRPr sz="1200">
              <a:solidFill>
                <a:srgbClr val="222222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r>
              <a:rPr lang="en" sz="120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Responsibilities:</a:t>
            </a:r>
            <a:endParaRPr sz="1200">
              <a:solidFill>
                <a:srgbClr val="222222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Roboto"/>
              <a:buChar char="●"/>
            </a:pPr>
            <a:r>
              <a:rPr lang="en" sz="120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Ensuring that the node is doing its job</a:t>
            </a:r>
            <a:endParaRPr sz="1200">
              <a:solidFill>
                <a:srgbClr val="222222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Roboto"/>
              <a:buChar char="●"/>
            </a:pPr>
            <a:r>
              <a:rPr lang="en" sz="120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Ensuring state and health of running containers on the node</a:t>
            </a:r>
            <a:endParaRPr sz="1200">
              <a:solidFill>
                <a:srgbClr val="222222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Roboto"/>
              <a:buChar char="●"/>
            </a:pPr>
            <a:r>
              <a:rPr lang="en" sz="120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Enforce limits and options when containers are scheduled on the node</a:t>
            </a:r>
            <a:endParaRPr sz="1200">
              <a:solidFill>
                <a:srgbClr val="222222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r>
              <a:rPr b="1" lang="en" sz="120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kube-proxy</a:t>
            </a:r>
            <a:endParaRPr b="1" sz="1200">
              <a:solidFill>
                <a:srgbClr val="222222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r>
              <a:rPr lang="en" sz="120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kube-proxy is a network proxy that runs on each node in your cluster, implementing part of the Kubernetes Service concept.</a:t>
            </a:r>
            <a:endParaRPr sz="1200">
              <a:solidFill>
                <a:srgbClr val="222222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r>
              <a:rPr b="1" lang="en" sz="120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Container runtime</a:t>
            </a:r>
            <a:endParaRPr b="1" sz="1200">
              <a:solidFill>
                <a:srgbClr val="222222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100"/>
              <a:buNone/>
            </a:pPr>
            <a:r>
              <a:rPr lang="en" sz="120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The container runtime is the software that is responsible for running containers.</a:t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24ff7b29d0b_0_1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4" name="Google Shape;184;g24ff7b29d0b_0_1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700">
                <a:solidFill>
                  <a:srgbClr val="222222"/>
                </a:solidFill>
                <a:highlight>
                  <a:schemeClr val="lt1"/>
                </a:highlight>
                <a:latin typeface="Roboto"/>
                <a:ea typeface="Roboto"/>
                <a:cs typeface="Roboto"/>
                <a:sym typeface="Roboto"/>
              </a:rPr>
              <a:t>Control Plane Components</a:t>
            </a:r>
            <a:endParaRPr b="1" sz="1300">
              <a:solidFill>
                <a:srgbClr val="222222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2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30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kube-apiserver</a:t>
            </a:r>
            <a:endParaRPr b="1" sz="1300">
              <a:solidFill>
                <a:srgbClr val="222222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The API server is a component of the Kubernetes </a:t>
            </a:r>
            <a:r>
              <a:rPr lang="en" sz="1200" u="sng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control plane</a:t>
            </a:r>
            <a:r>
              <a:rPr lang="en" sz="120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that exposes the Kubernetes API. The API server is the front end for the Kubernetes control plane.</a:t>
            </a:r>
            <a:endParaRPr sz="1200">
              <a:solidFill>
                <a:srgbClr val="222222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2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30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etcd</a:t>
            </a:r>
            <a:endParaRPr b="1" sz="1300">
              <a:solidFill>
                <a:srgbClr val="222222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Consistent and highly-available key value store used as Kubernetes' backing store for all cluster data.</a:t>
            </a:r>
            <a:endParaRPr sz="1200">
              <a:solidFill>
                <a:srgbClr val="222222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/>
              <a:t>kube-scheduler</a:t>
            </a:r>
            <a:endParaRPr b="1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Control plane component that watches for newly created Pods with no assigned node, and selects a node for them to run on.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cloud-controller-manager</a:t>
            </a:r>
            <a:endParaRPr b="1" sz="1200">
              <a:solidFill>
                <a:srgbClr val="222222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Control plane component that embeds cloud-specific control logic.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/>
              <a:t>kube-controller-manager</a:t>
            </a:r>
            <a:endParaRPr b="1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Control plane component that runs controller processes.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Logically, each controller is a separate process, but to reduce complexity, they are all compiled into a single binary and run in a single process.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Some types of these controllers are: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Node controller: Responsible for noticing and responding when nodes go down.</a:t>
            </a:r>
            <a:endParaRPr/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Job controller: Watches for Job objects that represent one-off tasks, then creates Pods to run those tasks to completion.</a:t>
            </a:r>
            <a:endParaRPr/>
          </a:p>
          <a:p>
            <a:pPr indent="0" lvl="0" marL="0" rtl="0" algn="l">
              <a:lnSpc>
                <a:spcPct val="120000"/>
              </a:lnSpc>
              <a:spcBef>
                <a:spcPts val="1800"/>
              </a:spcBef>
              <a:spcAft>
                <a:spcPts val="0"/>
              </a:spcAft>
              <a:buSzPts val="1100"/>
              <a:buNone/>
            </a:pPr>
            <a:r>
              <a:rPr lang="en" sz="170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Node Components</a:t>
            </a:r>
            <a:endParaRPr sz="1700">
              <a:solidFill>
                <a:srgbClr val="222222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SzPts val="1100"/>
              <a:buNone/>
            </a:pPr>
            <a:r>
              <a:rPr lang="en" sz="120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Node components run on every node, maintaining running pods and providing the Kubernetes runtime environment.</a:t>
            </a:r>
            <a:endParaRPr sz="1200">
              <a:solidFill>
                <a:srgbClr val="222222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20000"/>
              </a:lnSpc>
              <a:spcBef>
                <a:spcPts val="1400"/>
              </a:spcBef>
              <a:spcAft>
                <a:spcPts val="0"/>
              </a:spcAft>
              <a:buSzPts val="1100"/>
              <a:buNone/>
            </a:pPr>
            <a:r>
              <a:rPr b="1" lang="en" sz="130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kubelet</a:t>
            </a:r>
            <a:endParaRPr b="1" sz="1300">
              <a:solidFill>
                <a:srgbClr val="222222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SzPts val="1100"/>
              <a:buNone/>
            </a:pPr>
            <a:r>
              <a:rPr lang="en" sz="120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An agent that runs on each </a:t>
            </a:r>
            <a:r>
              <a:rPr lang="en" sz="1200" u="sng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node</a:t>
            </a:r>
            <a:r>
              <a:rPr lang="en" sz="120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in the cluster. It makes sure that </a:t>
            </a:r>
            <a:r>
              <a:rPr lang="en" sz="1200" u="sng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containers</a:t>
            </a:r>
            <a:r>
              <a:rPr lang="en" sz="120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are running in a </a:t>
            </a:r>
            <a:r>
              <a:rPr lang="en" sz="1200" u="sng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Pod</a:t>
            </a:r>
            <a:r>
              <a:rPr lang="en" sz="120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.</a:t>
            </a:r>
            <a:endParaRPr sz="1200">
              <a:solidFill>
                <a:srgbClr val="222222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r>
              <a:rPr lang="en" sz="120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Responsibilities:</a:t>
            </a:r>
            <a:endParaRPr sz="1200">
              <a:solidFill>
                <a:srgbClr val="222222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Roboto"/>
              <a:buChar char="●"/>
            </a:pPr>
            <a:r>
              <a:rPr lang="en" sz="120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Ensuring that the node is doing its job</a:t>
            </a:r>
            <a:endParaRPr sz="1200">
              <a:solidFill>
                <a:srgbClr val="222222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Roboto"/>
              <a:buChar char="●"/>
            </a:pPr>
            <a:r>
              <a:rPr lang="en" sz="120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Ensuring state and health of running containers on the node</a:t>
            </a:r>
            <a:endParaRPr sz="1200">
              <a:solidFill>
                <a:srgbClr val="222222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Roboto"/>
              <a:buChar char="●"/>
            </a:pPr>
            <a:r>
              <a:rPr lang="en" sz="120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Enforce limits and options when containers are scheduled on the node</a:t>
            </a:r>
            <a:endParaRPr sz="1200">
              <a:solidFill>
                <a:srgbClr val="222222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r>
              <a:rPr b="1" lang="en" sz="120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kube-proxy</a:t>
            </a:r>
            <a:endParaRPr b="1" sz="1200">
              <a:solidFill>
                <a:srgbClr val="222222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r>
              <a:rPr lang="en" sz="120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kube-proxy is a network proxy that runs on each node in your cluster, implementing part of the Kubernetes Service concept.</a:t>
            </a:r>
            <a:endParaRPr sz="1200">
              <a:solidFill>
                <a:srgbClr val="222222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r>
              <a:rPr b="1" lang="en" sz="120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Container runtime</a:t>
            </a:r>
            <a:endParaRPr b="1" sz="1200">
              <a:solidFill>
                <a:srgbClr val="222222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100"/>
              <a:buNone/>
            </a:pPr>
            <a:r>
              <a:rPr lang="en" sz="120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The container runtime is the software that is responsible for running containers.</a:t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294404746d7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9" name="Google Shape;189;g294404746d7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700">
                <a:solidFill>
                  <a:srgbClr val="222222"/>
                </a:solidFill>
                <a:highlight>
                  <a:schemeClr val="lt1"/>
                </a:highlight>
                <a:latin typeface="Roboto"/>
                <a:ea typeface="Roboto"/>
                <a:cs typeface="Roboto"/>
                <a:sym typeface="Roboto"/>
              </a:rPr>
              <a:t>Control Plane Components</a:t>
            </a:r>
            <a:endParaRPr b="1" sz="1300">
              <a:solidFill>
                <a:srgbClr val="222222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2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30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kube-apiserver</a:t>
            </a:r>
            <a:endParaRPr b="1" sz="1300">
              <a:solidFill>
                <a:srgbClr val="222222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The API server is a component of the Kubernetes </a:t>
            </a:r>
            <a:r>
              <a:rPr lang="en" sz="1200" u="sng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control plane</a:t>
            </a:r>
            <a:r>
              <a:rPr lang="en" sz="120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that exposes the Kubernetes API. The API server is the front end for the Kubernetes control plane.</a:t>
            </a:r>
            <a:endParaRPr sz="1200">
              <a:solidFill>
                <a:srgbClr val="222222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2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30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etcd</a:t>
            </a:r>
            <a:endParaRPr b="1" sz="1300">
              <a:solidFill>
                <a:srgbClr val="222222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Consistent and highly-available key value store used as Kubernetes' backing store for all cluster data.</a:t>
            </a:r>
            <a:endParaRPr sz="1200">
              <a:solidFill>
                <a:srgbClr val="222222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/>
              <a:t>kube-scheduler</a:t>
            </a:r>
            <a:endParaRPr b="1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Control plane component that watches for newly created Pods with no assigned node, and selects a node for them to run on.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cloud-controller-manager</a:t>
            </a:r>
            <a:endParaRPr b="1" sz="1200">
              <a:solidFill>
                <a:srgbClr val="222222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Control plane component that embeds cloud-specific control logic.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/>
              <a:t>kube-controller-manager</a:t>
            </a:r>
            <a:endParaRPr b="1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Control plane component that runs controller processes.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Logically, each controller is a separate process, but to reduce complexity, they are all compiled into a single binary and run in a single process.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Some types of these controllers are: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Node controller: Responsible for noticing and responding when nodes go down.</a:t>
            </a:r>
            <a:endParaRPr/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Job controller: Watches for Job objects that represent one-off tasks, then creates Pods to run those tasks to completion.</a:t>
            </a:r>
            <a:endParaRPr/>
          </a:p>
          <a:p>
            <a:pPr indent="0" lvl="0" marL="0" rtl="0" algn="l">
              <a:lnSpc>
                <a:spcPct val="120000"/>
              </a:lnSpc>
              <a:spcBef>
                <a:spcPts val="1800"/>
              </a:spcBef>
              <a:spcAft>
                <a:spcPts val="0"/>
              </a:spcAft>
              <a:buSzPts val="1100"/>
              <a:buNone/>
            </a:pPr>
            <a:r>
              <a:rPr lang="en" sz="170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Node Components</a:t>
            </a:r>
            <a:endParaRPr sz="1700">
              <a:solidFill>
                <a:srgbClr val="222222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SzPts val="1100"/>
              <a:buNone/>
            </a:pPr>
            <a:r>
              <a:rPr lang="en" sz="120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Node components run on every node, maintaining running pods and providing the Kubernetes runtime environment.</a:t>
            </a:r>
            <a:endParaRPr sz="1200">
              <a:solidFill>
                <a:srgbClr val="222222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20000"/>
              </a:lnSpc>
              <a:spcBef>
                <a:spcPts val="1400"/>
              </a:spcBef>
              <a:spcAft>
                <a:spcPts val="0"/>
              </a:spcAft>
              <a:buSzPts val="1100"/>
              <a:buNone/>
            </a:pPr>
            <a:r>
              <a:rPr b="1" lang="en" sz="130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kubelet</a:t>
            </a:r>
            <a:endParaRPr b="1" sz="1300">
              <a:solidFill>
                <a:srgbClr val="222222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SzPts val="1100"/>
              <a:buNone/>
            </a:pPr>
            <a:r>
              <a:rPr lang="en" sz="120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An agent that runs on each </a:t>
            </a:r>
            <a:r>
              <a:rPr lang="en" sz="1200" u="sng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node</a:t>
            </a:r>
            <a:r>
              <a:rPr lang="en" sz="120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in the cluster. It makes sure that </a:t>
            </a:r>
            <a:r>
              <a:rPr lang="en" sz="1200" u="sng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containers</a:t>
            </a:r>
            <a:r>
              <a:rPr lang="en" sz="120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are running in a </a:t>
            </a:r>
            <a:r>
              <a:rPr lang="en" sz="1200" u="sng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Pod</a:t>
            </a:r>
            <a:r>
              <a:rPr lang="en" sz="120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.</a:t>
            </a:r>
            <a:endParaRPr sz="1200">
              <a:solidFill>
                <a:srgbClr val="222222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r>
              <a:rPr lang="en" sz="120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Responsibilities:</a:t>
            </a:r>
            <a:endParaRPr sz="1200">
              <a:solidFill>
                <a:srgbClr val="222222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Roboto"/>
              <a:buChar char="●"/>
            </a:pPr>
            <a:r>
              <a:rPr lang="en" sz="120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Ensuring that the node is doing its job</a:t>
            </a:r>
            <a:endParaRPr sz="1200">
              <a:solidFill>
                <a:srgbClr val="222222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Roboto"/>
              <a:buChar char="●"/>
            </a:pPr>
            <a:r>
              <a:rPr lang="en" sz="120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Ensuring state and health of running containers on the node</a:t>
            </a:r>
            <a:endParaRPr sz="1200">
              <a:solidFill>
                <a:srgbClr val="222222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Roboto"/>
              <a:buChar char="●"/>
            </a:pPr>
            <a:r>
              <a:rPr lang="en" sz="120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Enforce limits and options when containers are scheduled on the node</a:t>
            </a:r>
            <a:endParaRPr sz="1200">
              <a:solidFill>
                <a:srgbClr val="222222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r>
              <a:rPr b="1" lang="en" sz="120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kube-proxy</a:t>
            </a:r>
            <a:endParaRPr b="1" sz="1200">
              <a:solidFill>
                <a:srgbClr val="222222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r>
              <a:rPr lang="en" sz="120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kube-proxy is a network proxy that runs on each node in your cluster, implementing part of the Kubernetes Service concept.</a:t>
            </a:r>
            <a:endParaRPr sz="1200">
              <a:solidFill>
                <a:srgbClr val="222222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r>
              <a:rPr b="1" lang="en" sz="120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Container runtime</a:t>
            </a:r>
            <a:endParaRPr b="1" sz="1200">
              <a:solidFill>
                <a:srgbClr val="222222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100"/>
              <a:buNone/>
            </a:pPr>
            <a:r>
              <a:rPr lang="en" sz="120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The container runtime is the software that is responsible for running containers.</a:t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24ff7b29d0b_0_8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6" name="Google Shape;196;g24ff7b29d0b_0_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700">
                <a:solidFill>
                  <a:srgbClr val="222222"/>
                </a:solidFill>
                <a:highlight>
                  <a:schemeClr val="lt1"/>
                </a:highlight>
                <a:latin typeface="Roboto"/>
                <a:ea typeface="Roboto"/>
                <a:cs typeface="Roboto"/>
                <a:sym typeface="Roboto"/>
              </a:rPr>
              <a:t>Control Plane Components</a:t>
            </a:r>
            <a:endParaRPr b="1" sz="1300">
              <a:solidFill>
                <a:srgbClr val="222222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2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30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kube-apiserver</a:t>
            </a:r>
            <a:endParaRPr b="1" sz="1300">
              <a:solidFill>
                <a:srgbClr val="222222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The API server is a component of the Kubernetes </a:t>
            </a:r>
            <a:r>
              <a:rPr lang="en" sz="1200" u="sng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control plane</a:t>
            </a:r>
            <a:r>
              <a:rPr lang="en" sz="120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that exposes the Kubernetes API. The API server is the front end for the Kubernetes control plane.</a:t>
            </a:r>
            <a:endParaRPr sz="1200">
              <a:solidFill>
                <a:srgbClr val="222222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2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30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etcd</a:t>
            </a:r>
            <a:endParaRPr b="1" sz="1300">
              <a:solidFill>
                <a:srgbClr val="222222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Consistent and highly-available key value store used as Kubernetes' backing store for all cluster data.</a:t>
            </a:r>
            <a:endParaRPr sz="1200">
              <a:solidFill>
                <a:srgbClr val="222222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/>
              <a:t>kube-scheduler</a:t>
            </a:r>
            <a:endParaRPr b="1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Control plane component that watches for newly created Pods with no assigned node, and selects a node for them to run on.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cloud-controller-manager</a:t>
            </a:r>
            <a:endParaRPr b="1" sz="1200">
              <a:solidFill>
                <a:srgbClr val="222222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Control plane component that embeds cloud-specific control logic.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/>
              <a:t>kube-controller-manager</a:t>
            </a:r>
            <a:endParaRPr b="1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Control plane component that runs controller processes.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Logically, each controller is a separate process, but to reduce complexity, they are all compiled into a single binary and run in a single process.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Some types of these controllers are: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Node controller: Responsible for noticing and responding when nodes go down.</a:t>
            </a:r>
            <a:endParaRPr/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Job controller: Watches for Job objects that represent one-off tasks, then creates Pods to run those tasks to completion.</a:t>
            </a:r>
            <a:endParaRPr/>
          </a:p>
          <a:p>
            <a:pPr indent="0" lvl="0" marL="0" rtl="0" algn="l">
              <a:lnSpc>
                <a:spcPct val="120000"/>
              </a:lnSpc>
              <a:spcBef>
                <a:spcPts val="1800"/>
              </a:spcBef>
              <a:spcAft>
                <a:spcPts val="0"/>
              </a:spcAft>
              <a:buSzPts val="1100"/>
              <a:buNone/>
            </a:pPr>
            <a:r>
              <a:rPr lang="en" sz="170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Node Components</a:t>
            </a:r>
            <a:endParaRPr sz="1700">
              <a:solidFill>
                <a:srgbClr val="222222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SzPts val="1100"/>
              <a:buNone/>
            </a:pPr>
            <a:r>
              <a:rPr lang="en" sz="120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Node components run on every node, maintaining running pods and providing the Kubernetes runtime environment.</a:t>
            </a:r>
            <a:endParaRPr sz="1200">
              <a:solidFill>
                <a:srgbClr val="222222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20000"/>
              </a:lnSpc>
              <a:spcBef>
                <a:spcPts val="1400"/>
              </a:spcBef>
              <a:spcAft>
                <a:spcPts val="0"/>
              </a:spcAft>
              <a:buSzPts val="1100"/>
              <a:buNone/>
            </a:pPr>
            <a:r>
              <a:rPr b="1" lang="en" sz="130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kubelet</a:t>
            </a:r>
            <a:endParaRPr b="1" sz="1300">
              <a:solidFill>
                <a:srgbClr val="222222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SzPts val="1100"/>
              <a:buNone/>
            </a:pPr>
            <a:r>
              <a:rPr lang="en" sz="120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An agent that runs on each </a:t>
            </a:r>
            <a:r>
              <a:rPr lang="en" sz="1200" u="sng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node</a:t>
            </a:r>
            <a:r>
              <a:rPr lang="en" sz="120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in the cluster. It makes sure that </a:t>
            </a:r>
            <a:r>
              <a:rPr lang="en" sz="1200" u="sng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containers</a:t>
            </a:r>
            <a:r>
              <a:rPr lang="en" sz="120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are running in a </a:t>
            </a:r>
            <a:r>
              <a:rPr lang="en" sz="1200" u="sng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Pod</a:t>
            </a:r>
            <a:r>
              <a:rPr lang="en" sz="120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.</a:t>
            </a:r>
            <a:endParaRPr sz="1200">
              <a:solidFill>
                <a:srgbClr val="222222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r>
              <a:rPr lang="en" sz="120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Responsibilities:</a:t>
            </a:r>
            <a:endParaRPr sz="1200">
              <a:solidFill>
                <a:srgbClr val="222222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Roboto"/>
              <a:buChar char="●"/>
            </a:pPr>
            <a:r>
              <a:rPr lang="en" sz="120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Ensuring that the node is doing its job</a:t>
            </a:r>
            <a:endParaRPr sz="1200">
              <a:solidFill>
                <a:srgbClr val="222222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Roboto"/>
              <a:buChar char="●"/>
            </a:pPr>
            <a:r>
              <a:rPr lang="en" sz="120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Ensuring state and health of running containers on the node</a:t>
            </a:r>
            <a:endParaRPr sz="1200">
              <a:solidFill>
                <a:srgbClr val="222222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Roboto"/>
              <a:buChar char="●"/>
            </a:pPr>
            <a:r>
              <a:rPr lang="en" sz="120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Enforce limits and options when containers are scheduled on the node</a:t>
            </a:r>
            <a:endParaRPr sz="1200">
              <a:solidFill>
                <a:srgbClr val="222222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r>
              <a:rPr b="1" lang="en" sz="120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kube-proxy</a:t>
            </a:r>
            <a:endParaRPr b="1" sz="1200">
              <a:solidFill>
                <a:srgbClr val="222222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r>
              <a:rPr lang="en" sz="120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kube-proxy is a network proxy that runs on each node in your cluster, implementing part of the Kubernetes Service concept.</a:t>
            </a:r>
            <a:endParaRPr sz="1200">
              <a:solidFill>
                <a:srgbClr val="222222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r>
              <a:rPr b="1" lang="en" sz="120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Container runtime</a:t>
            </a:r>
            <a:endParaRPr b="1" sz="1200">
              <a:solidFill>
                <a:srgbClr val="222222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100"/>
              <a:buNone/>
            </a:pPr>
            <a:r>
              <a:rPr lang="en" sz="120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The container runtime is the software that is responsible for running containers.</a:t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24ff7b29d0b_0_10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4" name="Google Shape;214;g24ff7b29d0b_0_1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700">
                <a:solidFill>
                  <a:srgbClr val="222222"/>
                </a:solidFill>
                <a:highlight>
                  <a:schemeClr val="lt1"/>
                </a:highlight>
                <a:latin typeface="Roboto"/>
                <a:ea typeface="Roboto"/>
                <a:cs typeface="Roboto"/>
                <a:sym typeface="Roboto"/>
              </a:rPr>
              <a:t>Control Plane Components</a:t>
            </a:r>
            <a:endParaRPr b="1" sz="1300">
              <a:solidFill>
                <a:srgbClr val="222222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2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30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kube-apiserver</a:t>
            </a:r>
            <a:endParaRPr b="1" sz="1300">
              <a:solidFill>
                <a:srgbClr val="222222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The API server is a component of the Kubernetes </a:t>
            </a:r>
            <a:r>
              <a:rPr lang="en" sz="1200" u="sng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control plane</a:t>
            </a:r>
            <a:r>
              <a:rPr lang="en" sz="120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that exposes the Kubernetes API. The API server is the front end for the Kubernetes control plane.</a:t>
            </a:r>
            <a:endParaRPr sz="1200">
              <a:solidFill>
                <a:srgbClr val="222222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2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30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etcd</a:t>
            </a:r>
            <a:endParaRPr b="1" sz="1300">
              <a:solidFill>
                <a:srgbClr val="222222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Consistent and highly-available key value store used as Kubernetes' backing store for all cluster data.</a:t>
            </a:r>
            <a:endParaRPr sz="1200">
              <a:solidFill>
                <a:srgbClr val="222222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/>
              <a:t>kube-scheduler</a:t>
            </a:r>
            <a:endParaRPr b="1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Control plane component that watches for newly created Pods with no assigned node, and selects a node for them to run on.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cloud-controller-manager</a:t>
            </a:r>
            <a:endParaRPr b="1" sz="1200">
              <a:solidFill>
                <a:srgbClr val="222222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Control plane component that embeds cloud-specific control logic.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/>
              <a:t>kube-controller-manager</a:t>
            </a:r>
            <a:endParaRPr b="1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Control plane component that runs controller processes.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Logically, each controller is a separate process, but to reduce complexity, they are all compiled into a single binary and run in a single process.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Some types of these controllers are: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Node controller: Responsible for noticing and responding when nodes go down.</a:t>
            </a:r>
            <a:endParaRPr/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Job controller: Watches for Job objects that represent one-off tasks, then creates Pods to run those tasks to completion.</a:t>
            </a:r>
            <a:endParaRPr/>
          </a:p>
          <a:p>
            <a:pPr indent="0" lvl="0" marL="0" rtl="0" algn="l">
              <a:lnSpc>
                <a:spcPct val="120000"/>
              </a:lnSpc>
              <a:spcBef>
                <a:spcPts val="1800"/>
              </a:spcBef>
              <a:spcAft>
                <a:spcPts val="0"/>
              </a:spcAft>
              <a:buSzPts val="1100"/>
              <a:buNone/>
            </a:pPr>
            <a:r>
              <a:rPr lang="en" sz="170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Node Components</a:t>
            </a:r>
            <a:endParaRPr sz="1700">
              <a:solidFill>
                <a:srgbClr val="222222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SzPts val="1100"/>
              <a:buNone/>
            </a:pPr>
            <a:r>
              <a:rPr lang="en" sz="120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Node components run on every node, maintaining running pods and providing the Kubernetes runtime environment.</a:t>
            </a:r>
            <a:endParaRPr sz="1200">
              <a:solidFill>
                <a:srgbClr val="222222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20000"/>
              </a:lnSpc>
              <a:spcBef>
                <a:spcPts val="1400"/>
              </a:spcBef>
              <a:spcAft>
                <a:spcPts val="0"/>
              </a:spcAft>
              <a:buSzPts val="1100"/>
              <a:buNone/>
            </a:pPr>
            <a:r>
              <a:rPr b="1" lang="en" sz="130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kubelet</a:t>
            </a:r>
            <a:endParaRPr b="1" sz="1300">
              <a:solidFill>
                <a:srgbClr val="222222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SzPts val="1100"/>
              <a:buNone/>
            </a:pPr>
            <a:r>
              <a:rPr lang="en" sz="120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An agent that runs on each </a:t>
            </a:r>
            <a:r>
              <a:rPr lang="en" sz="1200" u="sng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node</a:t>
            </a:r>
            <a:r>
              <a:rPr lang="en" sz="120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in the cluster. It makes sure that </a:t>
            </a:r>
            <a:r>
              <a:rPr lang="en" sz="1200" u="sng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containers</a:t>
            </a:r>
            <a:r>
              <a:rPr lang="en" sz="120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are running in a </a:t>
            </a:r>
            <a:r>
              <a:rPr lang="en" sz="1200" u="sng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Pod</a:t>
            </a:r>
            <a:r>
              <a:rPr lang="en" sz="120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.</a:t>
            </a:r>
            <a:endParaRPr sz="1200">
              <a:solidFill>
                <a:srgbClr val="222222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r>
              <a:rPr lang="en" sz="120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Responsibilities:</a:t>
            </a:r>
            <a:endParaRPr sz="1200">
              <a:solidFill>
                <a:srgbClr val="222222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Roboto"/>
              <a:buChar char="●"/>
            </a:pPr>
            <a:r>
              <a:rPr lang="en" sz="120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Ensuring that the node is doing its job</a:t>
            </a:r>
            <a:endParaRPr sz="1200">
              <a:solidFill>
                <a:srgbClr val="222222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Roboto"/>
              <a:buChar char="●"/>
            </a:pPr>
            <a:r>
              <a:rPr lang="en" sz="120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Ensuring state and health of running containers on the node</a:t>
            </a:r>
            <a:endParaRPr sz="1200">
              <a:solidFill>
                <a:srgbClr val="222222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Roboto"/>
              <a:buChar char="●"/>
            </a:pPr>
            <a:r>
              <a:rPr lang="en" sz="120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Enforce limits and options when containers are scheduled on the node</a:t>
            </a:r>
            <a:endParaRPr sz="1200">
              <a:solidFill>
                <a:srgbClr val="222222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r>
              <a:rPr b="1" lang="en" sz="120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kube-proxy</a:t>
            </a:r>
            <a:endParaRPr b="1" sz="1200">
              <a:solidFill>
                <a:srgbClr val="222222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r>
              <a:rPr lang="en" sz="120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kube-proxy is a network proxy that runs on each node in your cluster, implementing part of the Kubernetes Service concept.</a:t>
            </a:r>
            <a:endParaRPr sz="1200">
              <a:solidFill>
                <a:srgbClr val="222222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r>
              <a:rPr b="1" lang="en" sz="120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Container runtime</a:t>
            </a:r>
            <a:endParaRPr b="1" sz="1200">
              <a:solidFill>
                <a:srgbClr val="222222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100"/>
              <a:buNone/>
            </a:pPr>
            <a:r>
              <a:rPr lang="en" sz="120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The container runtime is the software that is responsible for running containers.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292800e11e8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7" name="Google Shape;57;g292800e11e8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700">
                <a:solidFill>
                  <a:srgbClr val="222222"/>
                </a:solidFill>
                <a:highlight>
                  <a:schemeClr val="lt1"/>
                </a:highlight>
                <a:latin typeface="Roboto"/>
                <a:ea typeface="Roboto"/>
                <a:cs typeface="Roboto"/>
                <a:sym typeface="Roboto"/>
              </a:rPr>
              <a:t>Control Plane Components</a:t>
            </a:r>
            <a:endParaRPr b="1" sz="1300">
              <a:solidFill>
                <a:srgbClr val="222222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2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30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kube-apiserver</a:t>
            </a:r>
            <a:endParaRPr b="1" sz="1300">
              <a:solidFill>
                <a:srgbClr val="222222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The API server is a component of the Kubernetes </a:t>
            </a:r>
            <a:r>
              <a:rPr lang="en" sz="1200" u="sng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control plane</a:t>
            </a:r>
            <a:r>
              <a:rPr lang="en" sz="120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that exposes the Kubernetes API. The API server is the front end for the Kubernetes control plane.</a:t>
            </a:r>
            <a:endParaRPr sz="1200">
              <a:solidFill>
                <a:srgbClr val="222222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2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30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etcd</a:t>
            </a:r>
            <a:endParaRPr b="1" sz="1300">
              <a:solidFill>
                <a:srgbClr val="222222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Consistent and highly-available key value store used as Kubernetes' backing store for all cluster data.</a:t>
            </a:r>
            <a:endParaRPr sz="1200">
              <a:solidFill>
                <a:srgbClr val="222222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/>
              <a:t>kube-scheduler</a:t>
            </a:r>
            <a:endParaRPr b="1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Control plane component that watches for newly created Pods with no assigned node, and selects a node for them to run on.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cloud-controller-manager</a:t>
            </a:r>
            <a:endParaRPr b="1" sz="1200">
              <a:solidFill>
                <a:srgbClr val="222222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Control plane component that embeds cloud-specific control logic.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/>
              <a:t>kube-controller-manager</a:t>
            </a:r>
            <a:endParaRPr b="1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Control plane component that runs controller processes.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Logically, each controller is a separate process, but to reduce complexity, they are all compiled into a single binary and run in a single process.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Some types of these controllers are: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Node controller: Responsible for noticing and responding when nodes go down.</a:t>
            </a:r>
            <a:endParaRPr/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Job controller: Watches for Job objects that represent one-off tasks, then creates Pods to run those tasks to completion.</a:t>
            </a:r>
            <a:endParaRPr/>
          </a:p>
          <a:p>
            <a:pPr indent="0" lvl="0" marL="0" rtl="0" algn="l">
              <a:lnSpc>
                <a:spcPct val="120000"/>
              </a:lnSpc>
              <a:spcBef>
                <a:spcPts val="1800"/>
              </a:spcBef>
              <a:spcAft>
                <a:spcPts val="0"/>
              </a:spcAft>
              <a:buSzPts val="1100"/>
              <a:buNone/>
            </a:pPr>
            <a:r>
              <a:rPr lang="en" sz="170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Node Components</a:t>
            </a:r>
            <a:endParaRPr sz="1700">
              <a:solidFill>
                <a:srgbClr val="222222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SzPts val="1100"/>
              <a:buNone/>
            </a:pPr>
            <a:r>
              <a:rPr lang="en" sz="120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Node components run on every node, maintaining running pods and providing the Kubernetes runtime environment.</a:t>
            </a:r>
            <a:endParaRPr sz="1200">
              <a:solidFill>
                <a:srgbClr val="222222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20000"/>
              </a:lnSpc>
              <a:spcBef>
                <a:spcPts val="1400"/>
              </a:spcBef>
              <a:spcAft>
                <a:spcPts val="0"/>
              </a:spcAft>
              <a:buSzPts val="1100"/>
              <a:buNone/>
            </a:pPr>
            <a:r>
              <a:rPr b="1" lang="en" sz="130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kubelet</a:t>
            </a:r>
            <a:endParaRPr b="1" sz="1300">
              <a:solidFill>
                <a:srgbClr val="222222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SzPts val="1100"/>
              <a:buNone/>
            </a:pPr>
            <a:r>
              <a:rPr lang="en" sz="120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An agent that runs on each </a:t>
            </a:r>
            <a:r>
              <a:rPr lang="en" sz="1200" u="sng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node</a:t>
            </a:r>
            <a:r>
              <a:rPr lang="en" sz="120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in the cluster. It makes sure that </a:t>
            </a:r>
            <a:r>
              <a:rPr lang="en" sz="1200" u="sng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containers</a:t>
            </a:r>
            <a:r>
              <a:rPr lang="en" sz="120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are running in a </a:t>
            </a:r>
            <a:r>
              <a:rPr lang="en" sz="1200" u="sng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Pod</a:t>
            </a:r>
            <a:r>
              <a:rPr lang="en" sz="120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.</a:t>
            </a:r>
            <a:endParaRPr sz="1200">
              <a:solidFill>
                <a:srgbClr val="222222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r>
              <a:rPr lang="en" sz="120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Responsibilities:</a:t>
            </a:r>
            <a:endParaRPr sz="1200">
              <a:solidFill>
                <a:srgbClr val="222222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Roboto"/>
              <a:buChar char="●"/>
            </a:pPr>
            <a:r>
              <a:rPr lang="en" sz="120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Ensuring that the node is doing its job</a:t>
            </a:r>
            <a:endParaRPr sz="1200">
              <a:solidFill>
                <a:srgbClr val="222222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Roboto"/>
              <a:buChar char="●"/>
            </a:pPr>
            <a:r>
              <a:rPr lang="en" sz="120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Ensuring state and health of running containers on the node</a:t>
            </a:r>
            <a:endParaRPr sz="1200">
              <a:solidFill>
                <a:srgbClr val="222222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Roboto"/>
              <a:buChar char="●"/>
            </a:pPr>
            <a:r>
              <a:rPr lang="en" sz="120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Enforce limits and options when containers are scheduled on the node</a:t>
            </a:r>
            <a:endParaRPr sz="1200">
              <a:solidFill>
                <a:srgbClr val="222222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r>
              <a:rPr b="1" lang="en" sz="120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kube-proxy</a:t>
            </a:r>
            <a:endParaRPr b="1" sz="1200">
              <a:solidFill>
                <a:srgbClr val="222222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r>
              <a:rPr lang="en" sz="120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kube-proxy is a network proxy that runs on each node in your cluster, implementing part of the Kubernetes Service concept.</a:t>
            </a:r>
            <a:endParaRPr sz="1200">
              <a:solidFill>
                <a:srgbClr val="222222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r>
              <a:rPr b="1" lang="en" sz="120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Container runtime</a:t>
            </a:r>
            <a:endParaRPr b="1" sz="1200">
              <a:solidFill>
                <a:srgbClr val="222222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100"/>
              <a:buNone/>
            </a:pPr>
            <a:r>
              <a:rPr lang="en" sz="120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The container runtime is the software that is responsible for running containers.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24ff7b29d0b_0_1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7" name="Google Shape;67;g24ff7b29d0b_0_1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700">
                <a:solidFill>
                  <a:srgbClr val="222222"/>
                </a:solidFill>
                <a:highlight>
                  <a:schemeClr val="lt1"/>
                </a:highlight>
                <a:latin typeface="Roboto"/>
                <a:ea typeface="Roboto"/>
                <a:cs typeface="Roboto"/>
                <a:sym typeface="Roboto"/>
              </a:rPr>
              <a:t>Control Plane Components</a:t>
            </a:r>
            <a:endParaRPr b="1" sz="1300">
              <a:solidFill>
                <a:srgbClr val="222222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2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30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kube-apiserver</a:t>
            </a:r>
            <a:endParaRPr b="1" sz="1300">
              <a:solidFill>
                <a:srgbClr val="222222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The API server is a component of the Kubernetes </a:t>
            </a:r>
            <a:r>
              <a:rPr lang="en" sz="1200" u="sng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control plane</a:t>
            </a:r>
            <a:r>
              <a:rPr lang="en" sz="120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that exposes the Kubernetes API. The API server is the front end for the Kubernetes control plane.</a:t>
            </a:r>
            <a:endParaRPr sz="1200">
              <a:solidFill>
                <a:srgbClr val="222222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2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30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etcd</a:t>
            </a:r>
            <a:endParaRPr b="1" sz="1300">
              <a:solidFill>
                <a:srgbClr val="222222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Consistent and highly-available key value store used as Kubernetes' backing store for all cluster data.</a:t>
            </a:r>
            <a:endParaRPr sz="1200">
              <a:solidFill>
                <a:srgbClr val="222222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/>
              <a:t>kube-scheduler</a:t>
            </a:r>
            <a:endParaRPr b="1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Control plane component that watches for newly created Pods with no assigned node, and selects a node for them to run on.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cloud-controller-manager</a:t>
            </a:r>
            <a:endParaRPr b="1" sz="1200">
              <a:solidFill>
                <a:srgbClr val="222222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Control plane component that embeds cloud-specific control logic.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/>
              <a:t>kube-controller-manager</a:t>
            </a:r>
            <a:endParaRPr b="1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Control plane component that runs controller processes.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Logically, each controller is a separate process, but to reduce complexity, they are all compiled into a single binary and run in a single process.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Some types of these controllers are: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Node controller: Responsible for noticing and responding when nodes go down.</a:t>
            </a:r>
            <a:endParaRPr/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Job controller: Watches for Job objects that represent one-off tasks, then creates Pods to run those tasks to completion.</a:t>
            </a:r>
            <a:endParaRPr/>
          </a:p>
          <a:p>
            <a:pPr indent="0" lvl="0" marL="0" rtl="0" algn="l">
              <a:lnSpc>
                <a:spcPct val="120000"/>
              </a:lnSpc>
              <a:spcBef>
                <a:spcPts val="1800"/>
              </a:spcBef>
              <a:spcAft>
                <a:spcPts val="0"/>
              </a:spcAft>
              <a:buSzPts val="1100"/>
              <a:buNone/>
            </a:pPr>
            <a:r>
              <a:rPr lang="en" sz="170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Node Components</a:t>
            </a:r>
            <a:endParaRPr sz="1700">
              <a:solidFill>
                <a:srgbClr val="222222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SzPts val="1100"/>
              <a:buNone/>
            </a:pPr>
            <a:r>
              <a:rPr lang="en" sz="120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Node components run on every node, maintaining running pods and providing the Kubernetes runtime environment.</a:t>
            </a:r>
            <a:endParaRPr sz="1200">
              <a:solidFill>
                <a:srgbClr val="222222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20000"/>
              </a:lnSpc>
              <a:spcBef>
                <a:spcPts val="1400"/>
              </a:spcBef>
              <a:spcAft>
                <a:spcPts val="0"/>
              </a:spcAft>
              <a:buSzPts val="1100"/>
              <a:buNone/>
            </a:pPr>
            <a:r>
              <a:rPr b="1" lang="en" sz="130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kubelet</a:t>
            </a:r>
            <a:endParaRPr b="1" sz="1300">
              <a:solidFill>
                <a:srgbClr val="222222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SzPts val="1100"/>
              <a:buNone/>
            </a:pPr>
            <a:r>
              <a:rPr lang="en" sz="120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An agent that runs on each </a:t>
            </a:r>
            <a:r>
              <a:rPr lang="en" sz="1200" u="sng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node</a:t>
            </a:r>
            <a:r>
              <a:rPr lang="en" sz="120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in the cluster. It makes sure that </a:t>
            </a:r>
            <a:r>
              <a:rPr lang="en" sz="1200" u="sng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containers</a:t>
            </a:r>
            <a:r>
              <a:rPr lang="en" sz="120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are running in a </a:t>
            </a:r>
            <a:r>
              <a:rPr lang="en" sz="1200" u="sng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Pod</a:t>
            </a:r>
            <a:r>
              <a:rPr lang="en" sz="120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.</a:t>
            </a:r>
            <a:endParaRPr sz="1200">
              <a:solidFill>
                <a:srgbClr val="222222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r>
              <a:rPr lang="en" sz="120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Responsibilities:</a:t>
            </a:r>
            <a:endParaRPr sz="1200">
              <a:solidFill>
                <a:srgbClr val="222222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Roboto"/>
              <a:buChar char="●"/>
            </a:pPr>
            <a:r>
              <a:rPr lang="en" sz="120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Ensuring that the node is doing its job</a:t>
            </a:r>
            <a:endParaRPr sz="1200">
              <a:solidFill>
                <a:srgbClr val="222222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Roboto"/>
              <a:buChar char="●"/>
            </a:pPr>
            <a:r>
              <a:rPr lang="en" sz="120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Ensuring state and health of running containers on the node</a:t>
            </a:r>
            <a:endParaRPr sz="1200">
              <a:solidFill>
                <a:srgbClr val="222222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Roboto"/>
              <a:buChar char="●"/>
            </a:pPr>
            <a:r>
              <a:rPr lang="en" sz="120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Enforce limits and options when containers are scheduled on the node</a:t>
            </a:r>
            <a:endParaRPr sz="1200">
              <a:solidFill>
                <a:srgbClr val="222222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r>
              <a:rPr b="1" lang="en" sz="120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kube-proxy</a:t>
            </a:r>
            <a:endParaRPr b="1" sz="1200">
              <a:solidFill>
                <a:srgbClr val="222222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r>
              <a:rPr lang="en" sz="120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kube-proxy is a network proxy that runs on each node in your cluster, implementing part of the Kubernetes Service concept.</a:t>
            </a:r>
            <a:endParaRPr sz="1200">
              <a:solidFill>
                <a:srgbClr val="222222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r>
              <a:rPr b="1" lang="en" sz="120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Container runtime</a:t>
            </a:r>
            <a:endParaRPr b="1" sz="1200">
              <a:solidFill>
                <a:srgbClr val="222222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100"/>
              <a:buNone/>
            </a:pPr>
            <a:r>
              <a:rPr lang="en" sz="120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The container runtime is the software that is responsible for running containers.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292800e11e8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6" name="Google Shape;76;g292800e11e8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700">
                <a:solidFill>
                  <a:srgbClr val="222222"/>
                </a:solidFill>
                <a:highlight>
                  <a:schemeClr val="lt1"/>
                </a:highlight>
                <a:latin typeface="Roboto"/>
                <a:ea typeface="Roboto"/>
                <a:cs typeface="Roboto"/>
                <a:sym typeface="Roboto"/>
              </a:rPr>
              <a:t>Control Plane Components</a:t>
            </a:r>
            <a:endParaRPr b="1" sz="1300">
              <a:solidFill>
                <a:srgbClr val="222222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2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30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kube-apiserver</a:t>
            </a:r>
            <a:endParaRPr b="1" sz="1300">
              <a:solidFill>
                <a:srgbClr val="222222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The API server is a component of the Kubernetes </a:t>
            </a:r>
            <a:r>
              <a:rPr lang="en" sz="1200" u="sng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control plane</a:t>
            </a:r>
            <a:r>
              <a:rPr lang="en" sz="120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that exposes the Kubernetes API. The API server is the front end for the Kubernetes control plane.</a:t>
            </a:r>
            <a:endParaRPr sz="1200">
              <a:solidFill>
                <a:srgbClr val="222222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2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30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etcd</a:t>
            </a:r>
            <a:endParaRPr b="1" sz="1300">
              <a:solidFill>
                <a:srgbClr val="222222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Consistent and highly-available key value store used as Kubernetes' backing store for all cluster data.</a:t>
            </a:r>
            <a:endParaRPr sz="1200">
              <a:solidFill>
                <a:srgbClr val="222222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/>
              <a:t>kube-scheduler</a:t>
            </a:r>
            <a:endParaRPr b="1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Control plane component that watches for newly created Pods with no assigned node, and selects a node for them to run on.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cloud-controller-manager</a:t>
            </a:r>
            <a:endParaRPr b="1" sz="1200">
              <a:solidFill>
                <a:srgbClr val="222222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Control plane component that embeds cloud-specific control logic.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/>
              <a:t>kube-controller-manager</a:t>
            </a:r>
            <a:endParaRPr b="1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Control plane component that runs controller processes.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Logically, each controller is a separate process, but to reduce complexity, they are all compiled into a single binary and run in a single process.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Some types of these controllers are: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Node controller: Responsible for noticing and responding when nodes go down.</a:t>
            </a:r>
            <a:endParaRPr/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Job controller: Watches for Job objects that represent one-off tasks, then creates Pods to run those tasks to completion.</a:t>
            </a:r>
            <a:endParaRPr/>
          </a:p>
          <a:p>
            <a:pPr indent="0" lvl="0" marL="0" rtl="0" algn="l">
              <a:lnSpc>
                <a:spcPct val="120000"/>
              </a:lnSpc>
              <a:spcBef>
                <a:spcPts val="1800"/>
              </a:spcBef>
              <a:spcAft>
                <a:spcPts val="0"/>
              </a:spcAft>
              <a:buSzPts val="1100"/>
              <a:buNone/>
            </a:pPr>
            <a:r>
              <a:rPr lang="en" sz="170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Node Components</a:t>
            </a:r>
            <a:endParaRPr sz="1700">
              <a:solidFill>
                <a:srgbClr val="222222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SzPts val="1100"/>
              <a:buNone/>
            </a:pPr>
            <a:r>
              <a:rPr lang="en" sz="120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Node components run on every node, maintaining running pods and providing the Kubernetes runtime environment.</a:t>
            </a:r>
            <a:endParaRPr sz="1200">
              <a:solidFill>
                <a:srgbClr val="222222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20000"/>
              </a:lnSpc>
              <a:spcBef>
                <a:spcPts val="1400"/>
              </a:spcBef>
              <a:spcAft>
                <a:spcPts val="0"/>
              </a:spcAft>
              <a:buSzPts val="1100"/>
              <a:buNone/>
            </a:pPr>
            <a:r>
              <a:rPr b="1" lang="en" sz="130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kubelet</a:t>
            </a:r>
            <a:endParaRPr b="1" sz="1300">
              <a:solidFill>
                <a:srgbClr val="222222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SzPts val="1100"/>
              <a:buNone/>
            </a:pPr>
            <a:r>
              <a:rPr lang="en" sz="120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An agent that runs on each </a:t>
            </a:r>
            <a:r>
              <a:rPr lang="en" sz="1200" u="sng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node</a:t>
            </a:r>
            <a:r>
              <a:rPr lang="en" sz="120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in the cluster. It makes sure that </a:t>
            </a:r>
            <a:r>
              <a:rPr lang="en" sz="1200" u="sng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containers</a:t>
            </a:r>
            <a:r>
              <a:rPr lang="en" sz="120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are running in a </a:t>
            </a:r>
            <a:r>
              <a:rPr lang="en" sz="1200" u="sng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Pod</a:t>
            </a:r>
            <a:r>
              <a:rPr lang="en" sz="120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.</a:t>
            </a:r>
            <a:endParaRPr sz="1200">
              <a:solidFill>
                <a:srgbClr val="222222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r>
              <a:rPr lang="en" sz="120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Responsibilities:</a:t>
            </a:r>
            <a:endParaRPr sz="1200">
              <a:solidFill>
                <a:srgbClr val="222222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Roboto"/>
              <a:buChar char="●"/>
            </a:pPr>
            <a:r>
              <a:rPr lang="en" sz="120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Ensuring that the node is doing its job</a:t>
            </a:r>
            <a:endParaRPr sz="1200">
              <a:solidFill>
                <a:srgbClr val="222222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Roboto"/>
              <a:buChar char="●"/>
            </a:pPr>
            <a:r>
              <a:rPr lang="en" sz="120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Ensuring state and health of running containers on the node</a:t>
            </a:r>
            <a:endParaRPr sz="1200">
              <a:solidFill>
                <a:srgbClr val="222222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Roboto"/>
              <a:buChar char="●"/>
            </a:pPr>
            <a:r>
              <a:rPr lang="en" sz="120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Enforce limits and options when containers are scheduled on the node</a:t>
            </a:r>
            <a:endParaRPr sz="1200">
              <a:solidFill>
                <a:srgbClr val="222222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r>
              <a:rPr b="1" lang="en" sz="120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kube-proxy</a:t>
            </a:r>
            <a:endParaRPr b="1" sz="1200">
              <a:solidFill>
                <a:srgbClr val="222222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r>
              <a:rPr lang="en" sz="120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kube-proxy is a network proxy that runs on each node in your cluster, implementing part of the Kubernetes Service concept.</a:t>
            </a:r>
            <a:endParaRPr sz="1200">
              <a:solidFill>
                <a:srgbClr val="222222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r>
              <a:rPr b="1" lang="en" sz="120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Container runtime</a:t>
            </a:r>
            <a:endParaRPr b="1" sz="1200">
              <a:solidFill>
                <a:srgbClr val="222222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100"/>
              <a:buNone/>
            </a:pPr>
            <a:r>
              <a:rPr lang="en" sz="120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The container runtime is the software that is responsible for running containers.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24ff7b29d0b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7" name="Google Shape;87;g24ff7b29d0b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700">
                <a:solidFill>
                  <a:srgbClr val="222222"/>
                </a:solidFill>
                <a:highlight>
                  <a:schemeClr val="lt1"/>
                </a:highlight>
                <a:latin typeface="Roboto"/>
                <a:ea typeface="Roboto"/>
                <a:cs typeface="Roboto"/>
                <a:sym typeface="Roboto"/>
              </a:rPr>
              <a:t>Control Plane Components</a:t>
            </a:r>
            <a:endParaRPr b="1" sz="1300">
              <a:solidFill>
                <a:srgbClr val="222222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2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30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kube-apiserver</a:t>
            </a:r>
            <a:endParaRPr b="1" sz="1300">
              <a:solidFill>
                <a:srgbClr val="222222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The API server is a component of the Kubernetes </a:t>
            </a:r>
            <a:r>
              <a:rPr lang="en" sz="1200" u="sng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control plane</a:t>
            </a:r>
            <a:r>
              <a:rPr lang="en" sz="120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that exposes the Kubernetes API. The API server is the front end for the Kubernetes control plane.</a:t>
            </a:r>
            <a:endParaRPr sz="1200">
              <a:solidFill>
                <a:srgbClr val="222222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2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30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etcd</a:t>
            </a:r>
            <a:endParaRPr b="1" sz="1300">
              <a:solidFill>
                <a:srgbClr val="222222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Consistent and highly-available key value store used as Kubernetes' backing store for all cluster data.</a:t>
            </a:r>
            <a:endParaRPr sz="1200">
              <a:solidFill>
                <a:srgbClr val="222222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/>
              <a:t>kube-scheduler</a:t>
            </a:r>
            <a:endParaRPr b="1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Control plane component that watches for newly created Pods with no assigned node, and selects a node for them to run on.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cloud-controller-manager</a:t>
            </a:r>
            <a:endParaRPr b="1" sz="1200">
              <a:solidFill>
                <a:srgbClr val="222222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Control plane component that embeds cloud-specific control logic.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/>
              <a:t>kube-controller-manager</a:t>
            </a:r>
            <a:endParaRPr b="1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Control plane component that runs controller processes.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Logically, each controller is a separate process, but to reduce complexity, they are all compiled into a single binary and run in a single process.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Some types of these controllers are: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Node controller: Responsible for noticing and responding when nodes go down.</a:t>
            </a:r>
            <a:endParaRPr/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Job controller: Watches for Job objects that represent one-off tasks, then creates Pods to run those tasks to completion.</a:t>
            </a:r>
            <a:endParaRPr/>
          </a:p>
          <a:p>
            <a:pPr indent="0" lvl="0" marL="0" rtl="0" algn="l">
              <a:lnSpc>
                <a:spcPct val="120000"/>
              </a:lnSpc>
              <a:spcBef>
                <a:spcPts val="1800"/>
              </a:spcBef>
              <a:spcAft>
                <a:spcPts val="0"/>
              </a:spcAft>
              <a:buSzPts val="1100"/>
              <a:buNone/>
            </a:pPr>
            <a:r>
              <a:rPr lang="en" sz="170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Node Components</a:t>
            </a:r>
            <a:endParaRPr sz="1700">
              <a:solidFill>
                <a:srgbClr val="222222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SzPts val="1100"/>
              <a:buNone/>
            </a:pPr>
            <a:r>
              <a:rPr lang="en" sz="120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Node components run on every node, maintaining running pods and providing the Kubernetes runtime environment.</a:t>
            </a:r>
            <a:endParaRPr sz="1200">
              <a:solidFill>
                <a:srgbClr val="222222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20000"/>
              </a:lnSpc>
              <a:spcBef>
                <a:spcPts val="1400"/>
              </a:spcBef>
              <a:spcAft>
                <a:spcPts val="0"/>
              </a:spcAft>
              <a:buSzPts val="1100"/>
              <a:buNone/>
            </a:pPr>
            <a:r>
              <a:rPr b="1" lang="en" sz="130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kubelet</a:t>
            </a:r>
            <a:endParaRPr b="1" sz="1300">
              <a:solidFill>
                <a:srgbClr val="222222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SzPts val="1100"/>
              <a:buNone/>
            </a:pPr>
            <a:r>
              <a:rPr lang="en" sz="120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An agent that runs on each </a:t>
            </a:r>
            <a:r>
              <a:rPr lang="en" sz="1200" u="sng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node</a:t>
            </a:r>
            <a:r>
              <a:rPr lang="en" sz="120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in the cluster. It makes sure that </a:t>
            </a:r>
            <a:r>
              <a:rPr lang="en" sz="1200" u="sng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containers</a:t>
            </a:r>
            <a:r>
              <a:rPr lang="en" sz="120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are running in a </a:t>
            </a:r>
            <a:r>
              <a:rPr lang="en" sz="1200" u="sng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Pod</a:t>
            </a:r>
            <a:r>
              <a:rPr lang="en" sz="120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.</a:t>
            </a:r>
            <a:endParaRPr sz="1200">
              <a:solidFill>
                <a:srgbClr val="222222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r>
              <a:rPr lang="en" sz="120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Responsibilities:</a:t>
            </a:r>
            <a:endParaRPr sz="1200">
              <a:solidFill>
                <a:srgbClr val="222222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Roboto"/>
              <a:buChar char="●"/>
            </a:pPr>
            <a:r>
              <a:rPr lang="en" sz="120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Ensuring that the node is doing its job</a:t>
            </a:r>
            <a:endParaRPr sz="1200">
              <a:solidFill>
                <a:srgbClr val="222222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Roboto"/>
              <a:buChar char="●"/>
            </a:pPr>
            <a:r>
              <a:rPr lang="en" sz="120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Ensuring state and health of running containers on the node</a:t>
            </a:r>
            <a:endParaRPr sz="1200">
              <a:solidFill>
                <a:srgbClr val="222222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Roboto"/>
              <a:buChar char="●"/>
            </a:pPr>
            <a:r>
              <a:rPr lang="en" sz="120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Enforce limits and options when containers are scheduled on the node</a:t>
            </a:r>
            <a:endParaRPr sz="1200">
              <a:solidFill>
                <a:srgbClr val="222222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r>
              <a:rPr b="1" lang="en" sz="120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kube-proxy</a:t>
            </a:r>
            <a:endParaRPr b="1" sz="1200">
              <a:solidFill>
                <a:srgbClr val="222222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r>
              <a:rPr lang="en" sz="120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kube-proxy is a network proxy that runs on each node in your cluster, implementing part of the Kubernetes Service concept.</a:t>
            </a:r>
            <a:endParaRPr sz="1200">
              <a:solidFill>
                <a:srgbClr val="222222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r>
              <a:rPr b="1" lang="en" sz="120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Container runtime</a:t>
            </a:r>
            <a:endParaRPr b="1" sz="1200">
              <a:solidFill>
                <a:srgbClr val="222222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100"/>
              <a:buNone/>
            </a:pPr>
            <a:r>
              <a:rPr lang="en" sz="120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The container runtime is the software that is responsible for running containers.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24ff7b29d0b_0_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7" name="Google Shape;97;g24ff7b29d0b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700">
                <a:solidFill>
                  <a:srgbClr val="222222"/>
                </a:solidFill>
                <a:highlight>
                  <a:schemeClr val="lt1"/>
                </a:highlight>
                <a:latin typeface="Roboto"/>
                <a:ea typeface="Roboto"/>
                <a:cs typeface="Roboto"/>
                <a:sym typeface="Roboto"/>
              </a:rPr>
              <a:t>Control Plane Components</a:t>
            </a:r>
            <a:endParaRPr b="1" sz="1300">
              <a:solidFill>
                <a:srgbClr val="222222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2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30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kube-apiserver</a:t>
            </a:r>
            <a:endParaRPr b="1" sz="1300">
              <a:solidFill>
                <a:srgbClr val="222222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The API server is a component of the Kubernetes </a:t>
            </a:r>
            <a:r>
              <a:rPr lang="en" sz="1200" u="sng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control plane</a:t>
            </a:r>
            <a:r>
              <a:rPr lang="en" sz="120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that exposes the Kubernetes API. The API server is the front end for the Kubernetes control plane.</a:t>
            </a:r>
            <a:endParaRPr sz="1200">
              <a:solidFill>
                <a:srgbClr val="222222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2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30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etcd</a:t>
            </a:r>
            <a:endParaRPr b="1" sz="1300">
              <a:solidFill>
                <a:srgbClr val="222222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Consistent and highly-available key value store used as Kubernetes' backing store for all cluster data.</a:t>
            </a:r>
            <a:endParaRPr sz="1200">
              <a:solidFill>
                <a:srgbClr val="222222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/>
              <a:t>kube-scheduler</a:t>
            </a:r>
            <a:endParaRPr b="1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Control plane component that watches for newly created Pods with no assigned node, and selects a node for them to run on.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cloud-controller-manager</a:t>
            </a:r>
            <a:endParaRPr b="1" sz="1200">
              <a:solidFill>
                <a:srgbClr val="222222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Control plane component that embeds cloud-specific control logic.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/>
              <a:t>kube-controller-manager</a:t>
            </a:r>
            <a:endParaRPr b="1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Control plane component that runs controller processes.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Logically, each controller is a separate process, but to reduce complexity, they are all compiled into a single binary and run in a single process.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Some types of these controllers are: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Node controller: Responsible for noticing and responding when nodes go down.</a:t>
            </a:r>
            <a:endParaRPr/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Job controller: Watches for Job objects that represent one-off tasks, then creates Pods to run those tasks to completion.</a:t>
            </a:r>
            <a:endParaRPr/>
          </a:p>
          <a:p>
            <a:pPr indent="0" lvl="0" marL="0" rtl="0" algn="l">
              <a:lnSpc>
                <a:spcPct val="120000"/>
              </a:lnSpc>
              <a:spcBef>
                <a:spcPts val="1800"/>
              </a:spcBef>
              <a:spcAft>
                <a:spcPts val="0"/>
              </a:spcAft>
              <a:buSzPts val="1100"/>
              <a:buNone/>
            </a:pPr>
            <a:r>
              <a:rPr lang="en" sz="170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Node Components</a:t>
            </a:r>
            <a:endParaRPr sz="1700">
              <a:solidFill>
                <a:srgbClr val="222222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SzPts val="1100"/>
              <a:buNone/>
            </a:pPr>
            <a:r>
              <a:rPr lang="en" sz="120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Node components run on every node, maintaining running pods and providing the Kubernetes runtime environment.</a:t>
            </a:r>
            <a:endParaRPr sz="1200">
              <a:solidFill>
                <a:srgbClr val="222222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20000"/>
              </a:lnSpc>
              <a:spcBef>
                <a:spcPts val="1400"/>
              </a:spcBef>
              <a:spcAft>
                <a:spcPts val="0"/>
              </a:spcAft>
              <a:buSzPts val="1100"/>
              <a:buNone/>
            </a:pPr>
            <a:r>
              <a:rPr b="1" lang="en" sz="130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kubelet</a:t>
            </a:r>
            <a:endParaRPr b="1" sz="1300">
              <a:solidFill>
                <a:srgbClr val="222222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SzPts val="1100"/>
              <a:buNone/>
            </a:pPr>
            <a:r>
              <a:rPr lang="en" sz="120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An agent that runs on each </a:t>
            </a:r>
            <a:r>
              <a:rPr lang="en" sz="1200" u="sng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node</a:t>
            </a:r>
            <a:r>
              <a:rPr lang="en" sz="120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in the cluster. It makes sure that </a:t>
            </a:r>
            <a:r>
              <a:rPr lang="en" sz="1200" u="sng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containers</a:t>
            </a:r>
            <a:r>
              <a:rPr lang="en" sz="120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are running in a </a:t>
            </a:r>
            <a:r>
              <a:rPr lang="en" sz="1200" u="sng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Pod</a:t>
            </a:r>
            <a:r>
              <a:rPr lang="en" sz="120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.</a:t>
            </a:r>
            <a:endParaRPr sz="1200">
              <a:solidFill>
                <a:srgbClr val="222222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r>
              <a:rPr lang="en" sz="120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Responsibilities:</a:t>
            </a:r>
            <a:endParaRPr sz="1200">
              <a:solidFill>
                <a:srgbClr val="222222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Roboto"/>
              <a:buChar char="●"/>
            </a:pPr>
            <a:r>
              <a:rPr lang="en" sz="120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Ensuring that the node is doing its job</a:t>
            </a:r>
            <a:endParaRPr sz="1200">
              <a:solidFill>
                <a:srgbClr val="222222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Roboto"/>
              <a:buChar char="●"/>
            </a:pPr>
            <a:r>
              <a:rPr lang="en" sz="120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Ensuring state and health of running containers on the node</a:t>
            </a:r>
            <a:endParaRPr sz="1200">
              <a:solidFill>
                <a:srgbClr val="222222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Roboto"/>
              <a:buChar char="●"/>
            </a:pPr>
            <a:r>
              <a:rPr lang="en" sz="120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Enforce limits and options when containers are scheduled on the node</a:t>
            </a:r>
            <a:endParaRPr sz="1200">
              <a:solidFill>
                <a:srgbClr val="222222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r>
              <a:rPr b="1" lang="en" sz="120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kube-proxy</a:t>
            </a:r>
            <a:endParaRPr b="1" sz="1200">
              <a:solidFill>
                <a:srgbClr val="222222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r>
              <a:rPr lang="en" sz="120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kube-proxy is a network proxy that runs on each node in your cluster, implementing part of the Kubernetes Service concept.</a:t>
            </a:r>
            <a:endParaRPr sz="1200">
              <a:solidFill>
                <a:srgbClr val="222222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r>
              <a:rPr b="1" lang="en" sz="120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Container runtime</a:t>
            </a:r>
            <a:endParaRPr b="1" sz="1200">
              <a:solidFill>
                <a:srgbClr val="222222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100"/>
              <a:buNone/>
            </a:pPr>
            <a:r>
              <a:rPr lang="en" sz="120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The container runtime is the software that is responsible for running containers.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24ff7b29d0b_0_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9" name="Google Shape;109;g24ff7b29d0b_0_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700">
                <a:solidFill>
                  <a:srgbClr val="222222"/>
                </a:solidFill>
                <a:highlight>
                  <a:schemeClr val="lt1"/>
                </a:highlight>
                <a:latin typeface="Roboto"/>
                <a:ea typeface="Roboto"/>
                <a:cs typeface="Roboto"/>
                <a:sym typeface="Roboto"/>
              </a:rPr>
              <a:t>Control Plane Components</a:t>
            </a:r>
            <a:endParaRPr b="1" sz="1300">
              <a:solidFill>
                <a:srgbClr val="222222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2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30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kube-apiserver</a:t>
            </a:r>
            <a:endParaRPr b="1" sz="1300">
              <a:solidFill>
                <a:srgbClr val="222222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The API server is a component of the Kubernetes </a:t>
            </a:r>
            <a:r>
              <a:rPr lang="en" sz="1200" u="sng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control plane</a:t>
            </a:r>
            <a:r>
              <a:rPr lang="en" sz="120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that exposes the Kubernetes API. The API server is the front end for the Kubernetes control plane.</a:t>
            </a:r>
            <a:endParaRPr sz="1200">
              <a:solidFill>
                <a:srgbClr val="222222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2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30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etcd</a:t>
            </a:r>
            <a:endParaRPr b="1" sz="1300">
              <a:solidFill>
                <a:srgbClr val="222222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Consistent and highly-available key value store used as Kubernetes' backing store for all cluster data.</a:t>
            </a:r>
            <a:endParaRPr sz="1200">
              <a:solidFill>
                <a:srgbClr val="222222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/>
              <a:t>kube-scheduler</a:t>
            </a:r>
            <a:endParaRPr b="1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Control plane component that watches for newly created Pods with no assigned node, and selects a node for them to run on.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cloud-controller-manager</a:t>
            </a:r>
            <a:endParaRPr b="1" sz="1200">
              <a:solidFill>
                <a:srgbClr val="222222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Control plane component that embeds cloud-specific control logic.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/>
              <a:t>kube-controller-manager</a:t>
            </a:r>
            <a:endParaRPr b="1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Control plane component that runs controller processes.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Logically, each controller is a separate process, but to reduce complexity, they are all compiled into a single binary and run in a single process.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Some types of these controllers are: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Node controller: Responsible for noticing and responding when nodes go down.</a:t>
            </a:r>
            <a:endParaRPr/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Job controller: Watches for Job objects that represent one-off tasks, then creates Pods to run those tasks to completion.</a:t>
            </a:r>
            <a:endParaRPr/>
          </a:p>
          <a:p>
            <a:pPr indent="0" lvl="0" marL="0" rtl="0" algn="l">
              <a:lnSpc>
                <a:spcPct val="120000"/>
              </a:lnSpc>
              <a:spcBef>
                <a:spcPts val="1800"/>
              </a:spcBef>
              <a:spcAft>
                <a:spcPts val="0"/>
              </a:spcAft>
              <a:buSzPts val="1100"/>
              <a:buNone/>
            </a:pPr>
            <a:r>
              <a:rPr lang="en" sz="170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Node Components</a:t>
            </a:r>
            <a:endParaRPr sz="1700">
              <a:solidFill>
                <a:srgbClr val="222222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SzPts val="1100"/>
              <a:buNone/>
            </a:pPr>
            <a:r>
              <a:rPr lang="en" sz="120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Node components run on every node, maintaining running pods and providing the Kubernetes runtime environment.</a:t>
            </a:r>
            <a:endParaRPr sz="1200">
              <a:solidFill>
                <a:srgbClr val="222222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20000"/>
              </a:lnSpc>
              <a:spcBef>
                <a:spcPts val="1400"/>
              </a:spcBef>
              <a:spcAft>
                <a:spcPts val="0"/>
              </a:spcAft>
              <a:buSzPts val="1100"/>
              <a:buNone/>
            </a:pPr>
            <a:r>
              <a:rPr b="1" lang="en" sz="130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kubelet</a:t>
            </a:r>
            <a:endParaRPr b="1" sz="1300">
              <a:solidFill>
                <a:srgbClr val="222222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SzPts val="1100"/>
              <a:buNone/>
            </a:pPr>
            <a:r>
              <a:rPr lang="en" sz="120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An agent that runs on each </a:t>
            </a:r>
            <a:r>
              <a:rPr lang="en" sz="1200" u="sng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node</a:t>
            </a:r>
            <a:r>
              <a:rPr lang="en" sz="120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in the cluster. It makes sure that </a:t>
            </a:r>
            <a:r>
              <a:rPr lang="en" sz="1200" u="sng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containers</a:t>
            </a:r>
            <a:r>
              <a:rPr lang="en" sz="120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are running in a </a:t>
            </a:r>
            <a:r>
              <a:rPr lang="en" sz="1200" u="sng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Pod</a:t>
            </a:r>
            <a:r>
              <a:rPr lang="en" sz="120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.</a:t>
            </a:r>
            <a:endParaRPr sz="1200">
              <a:solidFill>
                <a:srgbClr val="222222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r>
              <a:rPr lang="en" sz="120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Responsibilities:</a:t>
            </a:r>
            <a:endParaRPr sz="1200">
              <a:solidFill>
                <a:srgbClr val="222222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Roboto"/>
              <a:buChar char="●"/>
            </a:pPr>
            <a:r>
              <a:rPr lang="en" sz="120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Ensuring that the node is doing its job</a:t>
            </a:r>
            <a:endParaRPr sz="1200">
              <a:solidFill>
                <a:srgbClr val="222222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Roboto"/>
              <a:buChar char="●"/>
            </a:pPr>
            <a:r>
              <a:rPr lang="en" sz="120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Ensuring state and health of running containers on the node</a:t>
            </a:r>
            <a:endParaRPr sz="1200">
              <a:solidFill>
                <a:srgbClr val="222222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Roboto"/>
              <a:buChar char="●"/>
            </a:pPr>
            <a:r>
              <a:rPr lang="en" sz="120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Enforce limits and options when containers are scheduled on the node</a:t>
            </a:r>
            <a:endParaRPr sz="1200">
              <a:solidFill>
                <a:srgbClr val="222222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r>
              <a:rPr b="1" lang="en" sz="120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kube-proxy</a:t>
            </a:r>
            <a:endParaRPr b="1" sz="1200">
              <a:solidFill>
                <a:srgbClr val="222222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r>
              <a:rPr lang="en" sz="120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kube-proxy is a network proxy that runs on each node in your cluster, implementing part of the Kubernetes Service concept.</a:t>
            </a:r>
            <a:endParaRPr sz="1200">
              <a:solidFill>
                <a:srgbClr val="222222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r>
              <a:rPr b="1" lang="en" sz="120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Container runtime</a:t>
            </a:r>
            <a:endParaRPr b="1" sz="1200">
              <a:solidFill>
                <a:srgbClr val="222222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100"/>
              <a:buNone/>
            </a:pPr>
            <a:r>
              <a:rPr lang="en" sz="120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The container runtime is the software that is responsible for running containers.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24ff7b29d0b_0_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0" name="Google Shape;120;g24ff7b29d0b_0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700">
                <a:solidFill>
                  <a:srgbClr val="222222"/>
                </a:solidFill>
                <a:highlight>
                  <a:schemeClr val="lt1"/>
                </a:highlight>
                <a:latin typeface="Roboto"/>
                <a:ea typeface="Roboto"/>
                <a:cs typeface="Roboto"/>
                <a:sym typeface="Roboto"/>
              </a:rPr>
              <a:t>Control Plane Components</a:t>
            </a:r>
            <a:endParaRPr b="1" sz="1300">
              <a:solidFill>
                <a:srgbClr val="222222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2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30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kube-apiserver</a:t>
            </a:r>
            <a:endParaRPr b="1" sz="1300">
              <a:solidFill>
                <a:srgbClr val="222222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The API server is a component of the Kubernetes </a:t>
            </a:r>
            <a:r>
              <a:rPr lang="en" sz="1200" u="sng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control plane</a:t>
            </a:r>
            <a:r>
              <a:rPr lang="en" sz="120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that exposes the Kubernetes API. The API server is the front end for the Kubernetes control plane.</a:t>
            </a:r>
            <a:endParaRPr sz="1200">
              <a:solidFill>
                <a:srgbClr val="222222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2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30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etcd</a:t>
            </a:r>
            <a:endParaRPr b="1" sz="1300">
              <a:solidFill>
                <a:srgbClr val="222222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Consistent and highly-available key value store used as Kubernetes' backing store for all cluster data.</a:t>
            </a:r>
            <a:endParaRPr sz="1200">
              <a:solidFill>
                <a:srgbClr val="222222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/>
              <a:t>kube-scheduler</a:t>
            </a:r>
            <a:endParaRPr b="1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Control plane component that watches for newly created Pods with no assigned node, and selects a node for them to run on.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cloud-controller-manager</a:t>
            </a:r>
            <a:endParaRPr b="1" sz="1200">
              <a:solidFill>
                <a:srgbClr val="222222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Control plane component that embeds cloud-specific control logic.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/>
              <a:t>kube-controller-manager</a:t>
            </a:r>
            <a:endParaRPr b="1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Control plane component that runs controller processes.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Logically, each controller is a separate process, but to reduce complexity, they are all compiled into a single binary and run in a single process.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Some types of these controllers are: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Node controller: Responsible for noticing and responding when nodes go down.</a:t>
            </a:r>
            <a:endParaRPr/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Job controller: Watches for Job objects that represent one-off tasks, then creates Pods to run those tasks to completion.</a:t>
            </a:r>
            <a:endParaRPr/>
          </a:p>
          <a:p>
            <a:pPr indent="0" lvl="0" marL="0" rtl="0" algn="l">
              <a:lnSpc>
                <a:spcPct val="120000"/>
              </a:lnSpc>
              <a:spcBef>
                <a:spcPts val="1800"/>
              </a:spcBef>
              <a:spcAft>
                <a:spcPts val="0"/>
              </a:spcAft>
              <a:buSzPts val="1100"/>
              <a:buNone/>
            </a:pPr>
            <a:r>
              <a:rPr lang="en" sz="170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Node Components</a:t>
            </a:r>
            <a:endParaRPr sz="1700">
              <a:solidFill>
                <a:srgbClr val="222222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SzPts val="1100"/>
              <a:buNone/>
            </a:pPr>
            <a:r>
              <a:rPr lang="en" sz="120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Node components run on every node, maintaining running pods and providing the Kubernetes runtime environment.</a:t>
            </a:r>
            <a:endParaRPr sz="1200">
              <a:solidFill>
                <a:srgbClr val="222222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20000"/>
              </a:lnSpc>
              <a:spcBef>
                <a:spcPts val="1400"/>
              </a:spcBef>
              <a:spcAft>
                <a:spcPts val="0"/>
              </a:spcAft>
              <a:buSzPts val="1100"/>
              <a:buNone/>
            </a:pPr>
            <a:r>
              <a:rPr b="1" lang="en" sz="130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kubelet</a:t>
            </a:r>
            <a:endParaRPr b="1" sz="1300">
              <a:solidFill>
                <a:srgbClr val="222222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SzPts val="1100"/>
              <a:buNone/>
            </a:pPr>
            <a:r>
              <a:rPr lang="en" sz="120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An agent that runs on each </a:t>
            </a:r>
            <a:r>
              <a:rPr lang="en" sz="1200" u="sng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node</a:t>
            </a:r>
            <a:r>
              <a:rPr lang="en" sz="120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in the cluster. It makes sure that </a:t>
            </a:r>
            <a:r>
              <a:rPr lang="en" sz="1200" u="sng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containers</a:t>
            </a:r>
            <a:r>
              <a:rPr lang="en" sz="120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are running in a </a:t>
            </a:r>
            <a:r>
              <a:rPr lang="en" sz="1200" u="sng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Pod</a:t>
            </a:r>
            <a:r>
              <a:rPr lang="en" sz="120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.</a:t>
            </a:r>
            <a:endParaRPr sz="1200">
              <a:solidFill>
                <a:srgbClr val="222222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r>
              <a:rPr lang="en" sz="120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Responsibilities:</a:t>
            </a:r>
            <a:endParaRPr sz="1200">
              <a:solidFill>
                <a:srgbClr val="222222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Roboto"/>
              <a:buChar char="●"/>
            </a:pPr>
            <a:r>
              <a:rPr lang="en" sz="120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Ensuring that the node is doing its job</a:t>
            </a:r>
            <a:endParaRPr sz="1200">
              <a:solidFill>
                <a:srgbClr val="222222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Roboto"/>
              <a:buChar char="●"/>
            </a:pPr>
            <a:r>
              <a:rPr lang="en" sz="120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Ensuring state and health of running containers on the node</a:t>
            </a:r>
            <a:endParaRPr sz="1200">
              <a:solidFill>
                <a:srgbClr val="222222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Roboto"/>
              <a:buChar char="●"/>
            </a:pPr>
            <a:r>
              <a:rPr lang="en" sz="120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Enforce limits and options when containers are scheduled on the node</a:t>
            </a:r>
            <a:endParaRPr sz="1200">
              <a:solidFill>
                <a:srgbClr val="222222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r>
              <a:rPr b="1" lang="en" sz="120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kube-proxy</a:t>
            </a:r>
            <a:endParaRPr b="1" sz="1200">
              <a:solidFill>
                <a:srgbClr val="222222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r>
              <a:rPr lang="en" sz="120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kube-proxy is a network proxy that runs on each node in your cluster, implementing part of the Kubernetes Service concept.</a:t>
            </a:r>
            <a:endParaRPr sz="1200">
              <a:solidFill>
                <a:srgbClr val="222222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r>
              <a:rPr b="1" lang="en" sz="120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Container runtime</a:t>
            </a:r>
            <a:endParaRPr b="1" sz="1200">
              <a:solidFill>
                <a:srgbClr val="222222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100"/>
              <a:buNone/>
            </a:pPr>
            <a:r>
              <a:rPr lang="en" sz="120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The container runtime is the software that is responsible for running containers.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28dfa43c0e9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2" name="Google Shape;132;g28dfa43c0e9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700">
                <a:solidFill>
                  <a:srgbClr val="222222"/>
                </a:solidFill>
                <a:highlight>
                  <a:schemeClr val="lt1"/>
                </a:highlight>
                <a:latin typeface="Roboto"/>
                <a:ea typeface="Roboto"/>
                <a:cs typeface="Roboto"/>
                <a:sym typeface="Roboto"/>
              </a:rPr>
              <a:t>Control Plane Components</a:t>
            </a:r>
            <a:endParaRPr b="1" sz="1300">
              <a:solidFill>
                <a:srgbClr val="222222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2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30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kube-apiserver</a:t>
            </a:r>
            <a:endParaRPr b="1" sz="1300">
              <a:solidFill>
                <a:srgbClr val="222222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The API server is a component of the Kubernetes </a:t>
            </a:r>
            <a:r>
              <a:rPr lang="en" sz="1200" u="sng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control plane</a:t>
            </a:r>
            <a:r>
              <a:rPr lang="en" sz="120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that exposes the Kubernetes API. The API server is the front end for the Kubernetes control plane.</a:t>
            </a:r>
            <a:endParaRPr sz="1200">
              <a:solidFill>
                <a:srgbClr val="222222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2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30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etcd</a:t>
            </a:r>
            <a:endParaRPr b="1" sz="1300">
              <a:solidFill>
                <a:srgbClr val="222222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Consistent and highly-available key value store used as Kubernetes' backing store for all cluster data.</a:t>
            </a:r>
            <a:endParaRPr sz="1200">
              <a:solidFill>
                <a:srgbClr val="222222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/>
              <a:t>kube-scheduler</a:t>
            </a:r>
            <a:endParaRPr b="1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Control plane component that watches for newly created Pods with no assigned node, and selects a node for them to run on.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cloud-controller-manager</a:t>
            </a:r>
            <a:endParaRPr b="1" sz="1200">
              <a:solidFill>
                <a:srgbClr val="222222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Control plane component that embeds cloud-specific control logic.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/>
              <a:t>kube-controller-manager</a:t>
            </a:r>
            <a:endParaRPr b="1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Control plane component that runs controller processes.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Logically, each controller is a separate process, but to reduce complexity, they are all compiled into a single binary and run in a single process.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Some types of these controllers are: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Node controller: Responsible for noticing and responding when nodes go down.</a:t>
            </a:r>
            <a:endParaRPr/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Job controller: Watches for Job objects that represent one-off tasks, then creates Pods to run those tasks to completion.</a:t>
            </a:r>
            <a:endParaRPr/>
          </a:p>
          <a:p>
            <a:pPr indent="0" lvl="0" marL="0" rtl="0" algn="l">
              <a:lnSpc>
                <a:spcPct val="120000"/>
              </a:lnSpc>
              <a:spcBef>
                <a:spcPts val="1800"/>
              </a:spcBef>
              <a:spcAft>
                <a:spcPts val="0"/>
              </a:spcAft>
              <a:buSzPts val="1100"/>
              <a:buNone/>
            </a:pPr>
            <a:r>
              <a:rPr lang="en" sz="170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Node Components</a:t>
            </a:r>
            <a:endParaRPr sz="1700">
              <a:solidFill>
                <a:srgbClr val="222222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SzPts val="1100"/>
              <a:buNone/>
            </a:pPr>
            <a:r>
              <a:rPr lang="en" sz="120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Node components run on every node, maintaining running pods and providing the Kubernetes runtime environment.</a:t>
            </a:r>
            <a:endParaRPr sz="1200">
              <a:solidFill>
                <a:srgbClr val="222222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20000"/>
              </a:lnSpc>
              <a:spcBef>
                <a:spcPts val="1400"/>
              </a:spcBef>
              <a:spcAft>
                <a:spcPts val="0"/>
              </a:spcAft>
              <a:buSzPts val="1100"/>
              <a:buNone/>
            </a:pPr>
            <a:r>
              <a:rPr b="1" lang="en" sz="130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kubelet</a:t>
            </a:r>
            <a:endParaRPr b="1" sz="1300">
              <a:solidFill>
                <a:srgbClr val="222222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SzPts val="1100"/>
              <a:buNone/>
            </a:pPr>
            <a:r>
              <a:rPr lang="en" sz="120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An agent that runs on each </a:t>
            </a:r>
            <a:r>
              <a:rPr lang="en" sz="1200" u="sng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node</a:t>
            </a:r>
            <a:r>
              <a:rPr lang="en" sz="120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in the cluster. It makes sure that </a:t>
            </a:r>
            <a:r>
              <a:rPr lang="en" sz="1200" u="sng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containers</a:t>
            </a:r>
            <a:r>
              <a:rPr lang="en" sz="120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are running in a </a:t>
            </a:r>
            <a:r>
              <a:rPr lang="en" sz="1200" u="sng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Pod</a:t>
            </a:r>
            <a:r>
              <a:rPr lang="en" sz="120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.</a:t>
            </a:r>
            <a:endParaRPr sz="1200">
              <a:solidFill>
                <a:srgbClr val="222222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r>
              <a:rPr lang="en" sz="120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Responsibilities:</a:t>
            </a:r>
            <a:endParaRPr sz="1200">
              <a:solidFill>
                <a:srgbClr val="222222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Roboto"/>
              <a:buChar char="●"/>
            </a:pPr>
            <a:r>
              <a:rPr lang="en" sz="120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Ensuring that the node is doing its job</a:t>
            </a:r>
            <a:endParaRPr sz="1200">
              <a:solidFill>
                <a:srgbClr val="222222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Roboto"/>
              <a:buChar char="●"/>
            </a:pPr>
            <a:r>
              <a:rPr lang="en" sz="120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Ensuring state and health of running containers on the node</a:t>
            </a:r>
            <a:endParaRPr sz="1200">
              <a:solidFill>
                <a:srgbClr val="222222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Roboto"/>
              <a:buChar char="●"/>
            </a:pPr>
            <a:r>
              <a:rPr lang="en" sz="120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Enforce limits and options when containers are scheduled on the node</a:t>
            </a:r>
            <a:endParaRPr sz="1200">
              <a:solidFill>
                <a:srgbClr val="222222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r>
              <a:rPr b="1" lang="en" sz="120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kube-proxy</a:t>
            </a:r>
            <a:endParaRPr b="1" sz="1200">
              <a:solidFill>
                <a:srgbClr val="222222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r>
              <a:rPr lang="en" sz="120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kube-proxy is a network proxy that runs on each node in your cluster, implementing part of the Kubernetes Service concept.</a:t>
            </a:r>
            <a:endParaRPr sz="1200">
              <a:solidFill>
                <a:srgbClr val="222222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r>
              <a:rPr b="1" lang="en" sz="120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Container runtime</a:t>
            </a:r>
            <a:endParaRPr b="1" sz="1200">
              <a:solidFill>
                <a:srgbClr val="222222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100"/>
              <a:buNone/>
            </a:pPr>
            <a:r>
              <a:rPr lang="en" sz="120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The container runtime is the software that is responsible for running containers.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8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38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3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47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47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4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4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5" name="Google Shape;15;p3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6" name="Google Shape;16;p3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6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19" name="Google Shape;19;p4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0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2" name="Google Shape;22;p4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5" name="Google Shape;25;p41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6" name="Google Shape;26;p41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7" name="Google Shape;27;p4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4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0" name="Google Shape;30;p4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43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3" name="Google Shape;33;p43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4" name="Google Shape;34;p4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44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7" name="Google Shape;37;p4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45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" name="Google Shape;40;p45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1" name="Google Shape;41;p45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2" name="Google Shape;42;p45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3" name="Google Shape;43;p4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3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3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3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comments" Target="../comments/comment1.xml"/><Relationship Id="rId4" Type="http://schemas.openxmlformats.org/officeDocument/2006/relationships/image" Target="../media/image1.png"/><Relationship Id="rId5" Type="http://schemas.openxmlformats.org/officeDocument/2006/relationships/image" Target="../media/image10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.png"/><Relationship Id="rId4" Type="http://schemas.openxmlformats.org/officeDocument/2006/relationships/image" Target="../media/image13.png"/><Relationship Id="rId5" Type="http://schemas.openxmlformats.org/officeDocument/2006/relationships/image" Target="../media/image20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.png"/><Relationship Id="rId4" Type="http://schemas.openxmlformats.org/officeDocument/2006/relationships/image" Target="../media/image25.png"/><Relationship Id="rId5" Type="http://schemas.openxmlformats.org/officeDocument/2006/relationships/image" Target="../media/image11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.png"/><Relationship Id="rId4" Type="http://schemas.openxmlformats.org/officeDocument/2006/relationships/image" Target="../media/image21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6.gif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.png"/><Relationship Id="rId4" Type="http://schemas.openxmlformats.org/officeDocument/2006/relationships/image" Target="../media/image27.png"/></Relationships>
</file>

<file path=ppt/slides/_rels/slide16.xml.rels><?xml version="1.0" encoding="UTF-8" standalone="yes"?><Relationships xmlns="http://schemas.openxmlformats.org/package/2006/relationships"><Relationship Id="rId11" Type="http://schemas.openxmlformats.org/officeDocument/2006/relationships/hyperlink" Target="https://ettoreciarcia.com/" TargetMode="External"/><Relationship Id="rId10" Type="http://schemas.openxmlformats.org/officeDocument/2006/relationships/hyperlink" Target="https://ettoreciarcia.com/" TargetMode="External"/><Relationship Id="rId13" Type="http://schemas.openxmlformats.org/officeDocument/2006/relationships/image" Target="../media/image15.png"/><Relationship Id="rId12" Type="http://schemas.openxmlformats.org/officeDocument/2006/relationships/hyperlink" Target="https://t.me/twcita" TargetMode="External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.png"/><Relationship Id="rId4" Type="http://schemas.openxmlformats.org/officeDocument/2006/relationships/image" Target="../media/image23.png"/><Relationship Id="rId9" Type="http://schemas.openxmlformats.org/officeDocument/2006/relationships/image" Target="../media/image26.png"/><Relationship Id="rId15" Type="http://schemas.openxmlformats.org/officeDocument/2006/relationships/image" Target="../media/image14.png"/><Relationship Id="rId14" Type="http://schemas.openxmlformats.org/officeDocument/2006/relationships/hyperlink" Target="https://github.com/ettoreciarcia/talks/tree/main" TargetMode="External"/><Relationship Id="rId5" Type="http://schemas.openxmlformats.org/officeDocument/2006/relationships/image" Target="../media/image19.png"/><Relationship Id="rId6" Type="http://schemas.openxmlformats.org/officeDocument/2006/relationships/hyperlink" Target="https://www.linkedin.com/in/ettoreciarcia/" TargetMode="External"/><Relationship Id="rId7" Type="http://schemas.openxmlformats.org/officeDocument/2006/relationships/hyperlink" Target="https://github.com/ettoreciarcia" TargetMode="External"/><Relationship Id="rId8" Type="http://schemas.openxmlformats.org/officeDocument/2006/relationships/hyperlink" Target="https://github.com/ettoreciarcia" TargetMode="Externa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Relationship Id="rId4" Type="http://schemas.openxmlformats.org/officeDocument/2006/relationships/image" Target="../media/image4.jpg"/><Relationship Id="rId5" Type="http://schemas.openxmlformats.org/officeDocument/2006/relationships/image" Target="../media/image5.jpg"/><Relationship Id="rId6" Type="http://schemas.openxmlformats.org/officeDocument/2006/relationships/image" Target="../media/image12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Relationship Id="rId4" Type="http://schemas.openxmlformats.org/officeDocument/2006/relationships/image" Target="../media/image24.gif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Relationship Id="rId4" Type="http://schemas.openxmlformats.org/officeDocument/2006/relationships/image" Target="../media/image6.png"/><Relationship Id="rId5" Type="http://schemas.openxmlformats.org/officeDocument/2006/relationships/image" Target="../media/image2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png"/><Relationship Id="rId4" Type="http://schemas.openxmlformats.org/officeDocument/2006/relationships/image" Target="../media/image17.png"/><Relationship Id="rId5" Type="http://schemas.openxmlformats.org/officeDocument/2006/relationships/hyperlink" Target="https://www.youtube.com/watch?v=8sEJNAoWrpc&amp;t=274s" TargetMode="External"/><Relationship Id="rId6" Type="http://schemas.openxmlformats.org/officeDocument/2006/relationships/hyperlink" Target="https://vimeo.com/166694616" TargetMode="Externa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png"/><Relationship Id="rId4" Type="http://schemas.openxmlformats.org/officeDocument/2006/relationships/image" Target="../media/image9.png"/><Relationship Id="rId5" Type="http://schemas.openxmlformats.org/officeDocument/2006/relationships/image" Target="../media/image18.png"/><Relationship Id="rId6" Type="http://schemas.openxmlformats.org/officeDocument/2006/relationships/hyperlink" Target="https://www.cncf.io/reports/cncf-annual-survey-2022/" TargetMode="Externa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png"/><Relationship Id="rId4" Type="http://schemas.openxmlformats.org/officeDocument/2006/relationships/hyperlink" Target="https://kubernetes.io/docs/concepts/overview/components/" TargetMode="External"/><Relationship Id="rId5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"/>
          <p:cNvSpPr txBox="1"/>
          <p:nvPr>
            <p:ph type="ctrTitle"/>
          </p:nvPr>
        </p:nvSpPr>
        <p:spPr>
          <a:xfrm>
            <a:off x="356896" y="1673400"/>
            <a:ext cx="4820100" cy="179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25603"/>
              <a:buNone/>
            </a:pPr>
            <a:r>
              <a:rPr b="1" lang="en" sz="4600">
                <a:solidFill>
                  <a:srgbClr val="0F213D"/>
                </a:solidFill>
                <a:latin typeface="Proxima Nova"/>
                <a:ea typeface="Proxima Nova"/>
                <a:cs typeface="Proxima Nova"/>
                <a:sym typeface="Proxima Nova"/>
              </a:rPr>
              <a:t>KUBERNETES,</a:t>
            </a:r>
            <a:br>
              <a:rPr b="1" lang="en" sz="4600">
                <a:solidFill>
                  <a:srgbClr val="0F213D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b="1" lang="en" sz="4600">
                <a:solidFill>
                  <a:srgbClr val="0F213D"/>
                </a:solidFill>
                <a:latin typeface="Proxima Nova"/>
                <a:ea typeface="Proxima Nova"/>
                <a:cs typeface="Proxima Nova"/>
                <a:sym typeface="Proxima Nova"/>
              </a:rPr>
              <a:t>KUBERNAUTI,</a:t>
            </a:r>
            <a:br>
              <a:rPr b="1" lang="en" sz="4600">
                <a:solidFill>
                  <a:srgbClr val="0F213D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b="1" lang="en" sz="4600">
                <a:solidFill>
                  <a:srgbClr val="0F213D"/>
                </a:solidFill>
                <a:latin typeface="Proxima Nova"/>
                <a:ea typeface="Proxima Nova"/>
                <a:cs typeface="Proxima Nova"/>
                <a:sym typeface="Proxima Nova"/>
              </a:rPr>
              <a:t>KUBEINVADERS.</a:t>
            </a:r>
            <a:endParaRPr b="1" sz="4600">
              <a:solidFill>
                <a:srgbClr val="0F213D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24fa04e938e_0_151"/>
          <p:cNvSpPr txBox="1"/>
          <p:nvPr/>
        </p:nvSpPr>
        <p:spPr>
          <a:xfrm>
            <a:off x="506500" y="0"/>
            <a:ext cx="5802600" cy="78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" sz="30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Agenda</a:t>
            </a:r>
            <a:endParaRPr b="1" i="0" sz="30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45" name="Google Shape;145;g24fa04e938e_0_15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123200" y="284101"/>
            <a:ext cx="1759724" cy="244875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g24fa04e938e_0_151"/>
          <p:cNvSpPr/>
          <p:nvPr/>
        </p:nvSpPr>
        <p:spPr>
          <a:xfrm>
            <a:off x="0" y="-14400"/>
            <a:ext cx="9144000" cy="667500"/>
          </a:xfrm>
          <a:prstGeom prst="rect">
            <a:avLst/>
          </a:prstGeom>
          <a:solidFill>
            <a:srgbClr val="0F213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" name="Google Shape;147;g24fa04e938e_0_151"/>
          <p:cNvSpPr txBox="1"/>
          <p:nvPr/>
        </p:nvSpPr>
        <p:spPr>
          <a:xfrm>
            <a:off x="55325" y="-7200"/>
            <a:ext cx="5802600" cy="65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" sz="25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Unità atomica di Kubernetes: il Pod</a:t>
            </a:r>
            <a:endParaRPr b="1" i="0" sz="25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48" name="Google Shape;148;g24fa04e938e_0_15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322625" y="2660825"/>
            <a:ext cx="5909351" cy="2319400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g24fa04e938e_0_151"/>
          <p:cNvSpPr txBox="1"/>
          <p:nvPr/>
        </p:nvSpPr>
        <p:spPr>
          <a:xfrm>
            <a:off x="333725" y="869750"/>
            <a:ext cx="8280000" cy="257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5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I pod sono la più piccola unità che Kubernetes è in grado gestire. Un pod può essere composto da uno o più container</a:t>
            </a:r>
            <a:endParaRPr b="0" i="0" sz="1500" u="none" cap="none" strike="noStrike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sz="15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lang="en">
                <a:solidFill>
                  <a:schemeClr val="dk1"/>
                </a:solidFill>
                <a:extLst>
                  <a:ext uri="http://customooxmlschemas.google.com/">
                    <go:slidesCustomData xmlns:go="http://customooxmlschemas.google.com/" textRoundtripDataId="1"/>
                  </a:ext>
                </a:extLst>
              </a:rPr>
              <a:t>I pod sono oggetti effimeri e facilmente sostituibili</a:t>
            </a:r>
            <a:endParaRPr sz="15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" sz="15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  <a:extLst>
                  <a:ext uri="http://customooxmlschemas.google.com/">
                    <go:slidesCustomData xmlns:go="http://customooxmlschemas.google.com/" textRoundtripDataId="2"/>
                  </a:ext>
                </a:extLst>
              </a:rPr>
              <a:t>Condivisione delle risorse: </a:t>
            </a:r>
            <a:r>
              <a:rPr b="0" i="0" lang="en" sz="15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  <a:extLst>
                  <a:ext uri="http://customooxmlschemas.google.com/">
                    <go:slidesCustomData xmlns:go="http://customooxmlschemas.google.com/" textRoundtripDataId="3"/>
                  </a:ext>
                </a:extLst>
              </a:rPr>
              <a:t>i container all’interno dello stesso pod condividono lo stesso network namespace, possono quindi comunicare su localhost. Kubernetes  assegnerà ad ogni pod un indirizzo IP univoco</a:t>
            </a:r>
            <a:endParaRPr b="0" i="0" sz="1500" u="none" cap="none" strike="noStrike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br>
              <a:rPr b="1" i="0" lang="en" sz="1400" u="none" cap="none" strike="noStrike">
                <a:solidFill>
                  <a:schemeClr val="dk1"/>
                </a:solidFill>
                <a:extLst>
                  <a:ext uri="http://customooxmlschemas.google.com/">
                    <go:slidesCustomData xmlns:go="http://customooxmlschemas.google.com/" textRoundtripDataId="4"/>
                  </a:ext>
                </a:extLst>
              </a:rPr>
            </a:br>
            <a:endParaRPr b="1" i="0" sz="1400" u="none" cap="none" strike="noStrike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29140ff8a08_0_1"/>
          <p:cNvSpPr txBox="1"/>
          <p:nvPr/>
        </p:nvSpPr>
        <p:spPr>
          <a:xfrm>
            <a:off x="506500" y="0"/>
            <a:ext cx="5802600" cy="78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" sz="30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Agenda</a:t>
            </a:r>
            <a:endParaRPr b="1" i="0" sz="30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55" name="Google Shape;155;g29140ff8a08_0_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23200" y="284101"/>
            <a:ext cx="1759724" cy="244875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g29140ff8a08_0_1"/>
          <p:cNvSpPr/>
          <p:nvPr/>
        </p:nvSpPr>
        <p:spPr>
          <a:xfrm>
            <a:off x="0" y="-14400"/>
            <a:ext cx="9144000" cy="667500"/>
          </a:xfrm>
          <a:prstGeom prst="rect">
            <a:avLst/>
          </a:prstGeom>
          <a:solidFill>
            <a:srgbClr val="0F213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" name="Google Shape;157;g29140ff8a08_0_1"/>
          <p:cNvSpPr txBox="1"/>
          <p:nvPr/>
        </p:nvSpPr>
        <p:spPr>
          <a:xfrm>
            <a:off x="105450" y="-7200"/>
            <a:ext cx="7439400" cy="65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" sz="25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Come creiamo un pod all’interno del cluster?</a:t>
            </a:r>
            <a:endParaRPr b="1" i="0" sz="25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58" name="Google Shape;158;g29140ff8a08_0_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2225" y="684625"/>
            <a:ext cx="1499200" cy="4347724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g29140ff8a08_0_1"/>
          <p:cNvSpPr txBox="1"/>
          <p:nvPr/>
        </p:nvSpPr>
        <p:spPr>
          <a:xfrm>
            <a:off x="2837100" y="1005625"/>
            <a:ext cx="5945100" cy="14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" sz="1400" u="none" cap="none" strike="noStrik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Approccio imperativo</a:t>
            </a:r>
            <a:r>
              <a:rPr i="0" lang="en" sz="1400" u="none" cap="none" strike="noStrik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:</a:t>
            </a:r>
            <a:endParaRPr i="0" sz="1400" u="none" cap="none" strike="noStrik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i="1" lang="en" sz="1400" u="none" cap="none" strike="noStrik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kubectl create deployment my-deployment --image=nginx:latest -n testing </a:t>
            </a:r>
            <a:endParaRPr i="1" sz="1400" u="none" cap="none" strike="noStrik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i="0" sz="1400" u="none" cap="none" strike="noStrik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" sz="1400" u="none" cap="none" strike="noStrik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Approccio dichiarativo:</a:t>
            </a:r>
            <a:endParaRPr b="1" i="0" sz="1400" u="none" cap="none" strike="noStrik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i="1" lang="en" sz="1400" u="none" cap="none" strike="noStrik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kubectl apply -f manifest.yml</a:t>
            </a:r>
            <a:endParaRPr i="1" sz="1400" u="none" cap="none" strike="noStrik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60" name="Google Shape;160;g29140ff8a08_0_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971378" y="2655200"/>
            <a:ext cx="2509650" cy="2200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24ff7b29d0b_0_140"/>
          <p:cNvSpPr txBox="1"/>
          <p:nvPr/>
        </p:nvSpPr>
        <p:spPr>
          <a:xfrm>
            <a:off x="506500" y="0"/>
            <a:ext cx="5802600" cy="78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" sz="30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Agenda</a:t>
            </a:r>
            <a:endParaRPr b="1" i="0" sz="30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66" name="Google Shape;166;g24ff7b29d0b_0_1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23200" y="284101"/>
            <a:ext cx="1759724" cy="244875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g24ff7b29d0b_0_140"/>
          <p:cNvSpPr/>
          <p:nvPr/>
        </p:nvSpPr>
        <p:spPr>
          <a:xfrm>
            <a:off x="0" y="-14400"/>
            <a:ext cx="9144000" cy="667500"/>
          </a:xfrm>
          <a:prstGeom prst="rect">
            <a:avLst/>
          </a:prstGeom>
          <a:solidFill>
            <a:srgbClr val="0F213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" name="Google Shape;168;g24ff7b29d0b_0_140"/>
          <p:cNvSpPr txBox="1"/>
          <p:nvPr/>
        </p:nvSpPr>
        <p:spPr>
          <a:xfrm>
            <a:off x="105450" y="-7200"/>
            <a:ext cx="7439400" cy="65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5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Controller: ReplicaSet</a:t>
            </a:r>
            <a:endParaRPr b="1" i="0" sz="25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9" name="Google Shape;169;g24ff7b29d0b_0_140"/>
          <p:cNvSpPr txBox="1"/>
          <p:nvPr/>
        </p:nvSpPr>
        <p:spPr>
          <a:xfrm>
            <a:off x="338200" y="780300"/>
            <a:ext cx="86640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Garantisce che un certo numero di </a:t>
            </a:r>
            <a:r>
              <a:rPr b="1" lang="en">
                <a:latin typeface="Proxima Nova"/>
                <a:ea typeface="Proxima Nova"/>
                <a:cs typeface="Proxima Nova"/>
                <a:sym typeface="Proxima Nova"/>
              </a:rPr>
              <a:t>repliche</a:t>
            </a: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 di un pod sia in esecuzione all’interno di un cluster.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Il ReplicaSet utilizza le etichette (labels) per selezionare i pod che gestisce.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70" name="Google Shape;170;g24ff7b29d0b_0_1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1575" y="1738800"/>
            <a:ext cx="3024562" cy="3227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g24ff7b29d0b_0_14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512850" y="1549050"/>
            <a:ext cx="2711600" cy="3416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24fe49090a9_0_0"/>
          <p:cNvSpPr txBox="1"/>
          <p:nvPr/>
        </p:nvSpPr>
        <p:spPr>
          <a:xfrm>
            <a:off x="506500" y="0"/>
            <a:ext cx="5802600" cy="78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" sz="30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Agenda</a:t>
            </a:r>
            <a:endParaRPr b="1" i="0" sz="30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77" name="Google Shape;177;g24fe49090a9_0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23200" y="284101"/>
            <a:ext cx="1759724" cy="244875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g24fe49090a9_0_0"/>
          <p:cNvSpPr/>
          <p:nvPr/>
        </p:nvSpPr>
        <p:spPr>
          <a:xfrm>
            <a:off x="0" y="-14400"/>
            <a:ext cx="9144000" cy="667500"/>
          </a:xfrm>
          <a:prstGeom prst="rect">
            <a:avLst/>
          </a:prstGeom>
          <a:solidFill>
            <a:srgbClr val="0F213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" name="Google Shape;179;g24fe49090a9_0_0"/>
          <p:cNvSpPr txBox="1"/>
          <p:nvPr/>
        </p:nvSpPr>
        <p:spPr>
          <a:xfrm>
            <a:off x="506500" y="0"/>
            <a:ext cx="7439400" cy="65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1" i="0" lang="en" sz="25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Reconciliation Loops </a:t>
            </a:r>
            <a:endParaRPr b="1" i="0" sz="2500" u="none" cap="none" strike="noStrike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80" name="Google Shape;180;g24fe49090a9_0_0"/>
          <p:cNvSpPr txBox="1"/>
          <p:nvPr/>
        </p:nvSpPr>
        <p:spPr>
          <a:xfrm>
            <a:off x="338200" y="780300"/>
            <a:ext cx="8664000" cy="14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i="0" lang="en" sz="1400" u="none" cap="none" strike="noStrik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In un cluster Kubernetes ci sono </a:t>
            </a:r>
            <a:r>
              <a:rPr b="1" i="0" lang="en" sz="1400" u="none" cap="none" strike="noStrik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controller</a:t>
            </a:r>
            <a:r>
              <a:rPr i="0" lang="en" sz="1400" u="none" cap="none" strike="noStrik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 dedicati per gestire diversi tipi di risorse. </a:t>
            </a:r>
            <a:endParaRPr i="0" sz="1400" u="none" cap="none" strike="noStrik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i="0" lang="en" sz="1400" u="none" cap="none" strike="noStrik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Ogni controller è responsabile di garantire che il numero di repliche o lo stato delle risorse che gestisce corrisponda allo </a:t>
            </a:r>
            <a:r>
              <a:rPr b="1" i="0" lang="en" sz="1400" u="none" cap="none" strike="noStrik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stato desiderato.</a:t>
            </a:r>
            <a:endParaRPr b="1" i="0" sz="1400" u="none" cap="none" strike="noStrik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i="0" lang="en" sz="1400" u="none" cap="none" strike="noStrik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Il Reconciliation Loops è il processo in cui il controller confronta questi due stati e se nota un configuration drift, prende le misure necessarie per allineare lo stato attuale con quello desiderato.</a:t>
            </a:r>
            <a:endParaRPr i="0" sz="1400" u="none" cap="none" strike="noStrik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i="0" lang="en" sz="1400" u="none" cap="none" strike="noStrik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Questo Reconcile loop avviene in modo continuo e ciclico.</a:t>
            </a:r>
            <a:endParaRPr i="0" sz="1400" u="none" cap="none" strike="noStrik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81" name="Google Shape;181;g24fe49090a9_0_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45875" y="2393150"/>
            <a:ext cx="4977325" cy="277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" name="Google Shape;186;g24ff7b29d0b_0_1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4851" y="573875"/>
            <a:ext cx="8654300" cy="3911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294404746d7_0_2"/>
          <p:cNvSpPr txBox="1"/>
          <p:nvPr/>
        </p:nvSpPr>
        <p:spPr>
          <a:xfrm>
            <a:off x="506500" y="0"/>
            <a:ext cx="5802600" cy="78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" sz="30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Agenda</a:t>
            </a:r>
            <a:endParaRPr b="1" i="0" sz="30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92" name="Google Shape;192;g294404746d7_0_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23200" y="284101"/>
            <a:ext cx="1759724" cy="244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g294404746d7_0_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6725" y="111900"/>
            <a:ext cx="7604774" cy="4919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24ff7b29d0b_0_88"/>
          <p:cNvSpPr txBox="1"/>
          <p:nvPr/>
        </p:nvSpPr>
        <p:spPr>
          <a:xfrm>
            <a:off x="506500" y="0"/>
            <a:ext cx="5802600" cy="78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" sz="30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Agenda</a:t>
            </a:r>
            <a:endParaRPr b="1" i="0" sz="30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99" name="Google Shape;199;g24ff7b29d0b_0_8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23200" y="284101"/>
            <a:ext cx="1759724" cy="244875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Google Shape;200;g24ff7b29d0b_0_88"/>
          <p:cNvSpPr/>
          <p:nvPr/>
        </p:nvSpPr>
        <p:spPr>
          <a:xfrm>
            <a:off x="0" y="-14400"/>
            <a:ext cx="9144000" cy="667500"/>
          </a:xfrm>
          <a:prstGeom prst="rect">
            <a:avLst/>
          </a:prstGeom>
          <a:solidFill>
            <a:srgbClr val="0F213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" name="Google Shape;201;g24ff7b29d0b_0_88"/>
          <p:cNvSpPr txBox="1"/>
          <p:nvPr/>
        </p:nvSpPr>
        <p:spPr>
          <a:xfrm>
            <a:off x="105450" y="-7200"/>
            <a:ext cx="7439400" cy="65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5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Contatti</a:t>
            </a:r>
            <a:endParaRPr b="1" i="0" sz="25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02" name="Google Shape;202;g24ff7b29d0b_0_8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6500" y="889925"/>
            <a:ext cx="666600" cy="700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g24ff7b29d0b_0_8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06500" y="1826888"/>
            <a:ext cx="666600" cy="668047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Google Shape;204;g24ff7b29d0b_0_88"/>
          <p:cNvSpPr txBox="1"/>
          <p:nvPr/>
        </p:nvSpPr>
        <p:spPr>
          <a:xfrm>
            <a:off x="1338225" y="1039900"/>
            <a:ext cx="3632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latin typeface="Proxima Nova"/>
                <a:ea typeface="Proxima Nova"/>
                <a:cs typeface="Proxima Nova"/>
                <a:sym typeface="Proxima Nova"/>
                <a:hlinkClick r:id="rId6"/>
              </a:rPr>
              <a:t>Ettore Ciarcia</a:t>
            </a: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05" name="Google Shape;205;g24ff7b29d0b_0_88"/>
          <p:cNvSpPr txBox="1"/>
          <p:nvPr/>
        </p:nvSpPr>
        <p:spPr>
          <a:xfrm>
            <a:off x="1338225" y="1960813"/>
            <a:ext cx="3632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7"/>
              </a:rPr>
              <a:t>e</a:t>
            </a:r>
            <a:r>
              <a:rPr lang="en" u="sng">
                <a:solidFill>
                  <a:schemeClr val="hlink"/>
                </a:solidFill>
                <a:hlinkClick r:id="rId8"/>
              </a:rPr>
              <a:t>ttoreciarcia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206" name="Google Shape;206;g24ff7b29d0b_0_88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06488" y="2857875"/>
            <a:ext cx="643276" cy="643276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Google Shape;207;g24ff7b29d0b_0_88"/>
          <p:cNvSpPr txBox="1"/>
          <p:nvPr/>
        </p:nvSpPr>
        <p:spPr>
          <a:xfrm>
            <a:off x="1326550" y="2979413"/>
            <a:ext cx="3632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latin typeface="Proxima Nova"/>
                <a:ea typeface="Proxima Nova"/>
                <a:cs typeface="Proxima Nova"/>
                <a:sym typeface="Proxima Nova"/>
                <a:hlinkClick r:id="rId10"/>
              </a:rPr>
              <a:t>ettoreciarcia</a:t>
            </a:r>
            <a:r>
              <a:rPr lang="en" u="sng">
                <a:solidFill>
                  <a:schemeClr val="hlink"/>
                </a:solidFill>
                <a:latin typeface="Proxima Nova"/>
                <a:ea typeface="Proxima Nova"/>
                <a:cs typeface="Proxima Nova"/>
                <a:sym typeface="Proxima Nova"/>
                <a:hlinkClick r:id="rId11"/>
              </a:rPr>
              <a:t>.com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08" name="Google Shape;208;g24ff7b29d0b_0_88"/>
          <p:cNvSpPr txBox="1"/>
          <p:nvPr/>
        </p:nvSpPr>
        <p:spPr>
          <a:xfrm>
            <a:off x="6472850" y="960400"/>
            <a:ext cx="2155800" cy="55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12"/>
              </a:rPr>
              <a:t>Canale Telegram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info@twc-italia.org </a:t>
            </a:r>
            <a:endParaRPr/>
          </a:p>
        </p:txBody>
      </p:sp>
      <p:pic>
        <p:nvPicPr>
          <p:cNvPr id="209" name="Google Shape;209;g24ff7b29d0b_0_88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152000" y="3541525"/>
            <a:ext cx="1375600" cy="1375600"/>
          </a:xfrm>
          <a:prstGeom prst="rect">
            <a:avLst/>
          </a:prstGeom>
          <a:noFill/>
          <a:ln>
            <a:noFill/>
          </a:ln>
        </p:spPr>
      </p:pic>
      <p:sp>
        <p:nvSpPr>
          <p:cNvPr id="210" name="Google Shape;210;g24ff7b29d0b_0_88"/>
          <p:cNvSpPr txBox="1"/>
          <p:nvPr/>
        </p:nvSpPr>
        <p:spPr>
          <a:xfrm>
            <a:off x="1338225" y="3897863"/>
            <a:ext cx="3632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latin typeface="Proxima Nova"/>
                <a:ea typeface="Proxima Nova"/>
                <a:cs typeface="Proxima Nova"/>
                <a:sym typeface="Proxima Nova"/>
                <a:hlinkClick r:id="rId14"/>
              </a:rPr>
              <a:t>Presentazione + Demo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211" name="Google Shape;211;g24ff7b29d0b_0_88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5703425" y="883633"/>
            <a:ext cx="712725" cy="712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24ff7b29d0b_0_106"/>
          <p:cNvSpPr txBox="1"/>
          <p:nvPr/>
        </p:nvSpPr>
        <p:spPr>
          <a:xfrm>
            <a:off x="506500" y="0"/>
            <a:ext cx="5802600" cy="78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" sz="30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Agenda</a:t>
            </a:r>
            <a:endParaRPr b="1" i="0" sz="30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17" name="Google Shape;217;g24ff7b29d0b_0_10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23200" y="284101"/>
            <a:ext cx="1759724" cy="244875"/>
          </a:xfrm>
          <a:prstGeom prst="rect">
            <a:avLst/>
          </a:prstGeom>
          <a:noFill/>
          <a:ln>
            <a:noFill/>
          </a:ln>
        </p:spPr>
      </p:pic>
      <p:sp>
        <p:nvSpPr>
          <p:cNvPr id="218" name="Google Shape;218;g24ff7b29d0b_0_106"/>
          <p:cNvSpPr txBox="1"/>
          <p:nvPr>
            <p:ph idx="4294967295" type="ctrTitle"/>
          </p:nvPr>
        </p:nvSpPr>
        <p:spPr>
          <a:xfrm>
            <a:off x="1217475" y="1804725"/>
            <a:ext cx="6219900" cy="267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b="1" lang="en" sz="5000">
                <a:solidFill>
                  <a:srgbClr val="214F7A"/>
                </a:solidFill>
                <a:latin typeface="Proxima Nova"/>
                <a:ea typeface="Proxima Nova"/>
                <a:cs typeface="Proxima Nova"/>
                <a:sym typeface="Proxima Nova"/>
              </a:rPr>
              <a:t>Thank you</a:t>
            </a:r>
            <a:endParaRPr b="1" sz="5000">
              <a:solidFill>
                <a:srgbClr val="214F7A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t/>
            </a:r>
            <a:endParaRPr b="1" sz="5000">
              <a:solidFill>
                <a:srgbClr val="214F7A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t/>
            </a:r>
            <a:endParaRPr b="1" sz="5000">
              <a:solidFill>
                <a:srgbClr val="214F7A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292800e11e8_0_4"/>
          <p:cNvSpPr txBox="1"/>
          <p:nvPr/>
        </p:nvSpPr>
        <p:spPr>
          <a:xfrm>
            <a:off x="506500" y="0"/>
            <a:ext cx="5802600" cy="78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" sz="30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Agenda</a:t>
            </a:r>
            <a:endParaRPr b="1" i="0" sz="30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60" name="Google Shape;60;g292800e11e8_0_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23200" y="284101"/>
            <a:ext cx="1759724" cy="244875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g292800e11e8_0_4"/>
          <p:cNvSpPr/>
          <p:nvPr/>
        </p:nvSpPr>
        <p:spPr>
          <a:xfrm>
            <a:off x="0" y="-14400"/>
            <a:ext cx="9144000" cy="667500"/>
          </a:xfrm>
          <a:prstGeom prst="rect">
            <a:avLst/>
          </a:prstGeom>
          <a:solidFill>
            <a:srgbClr val="0F213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Google Shape;62;g292800e11e8_0_4"/>
          <p:cNvSpPr txBox="1"/>
          <p:nvPr/>
        </p:nvSpPr>
        <p:spPr>
          <a:xfrm>
            <a:off x="150825" y="-7200"/>
            <a:ext cx="5802600" cy="65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5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Yaml Guy</a:t>
            </a:r>
            <a:endParaRPr b="1" i="0" sz="25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63" name="Google Shape;63;g292800e11e8_0_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48950" y="1385875"/>
            <a:ext cx="3017025" cy="3017025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g292800e11e8_0_4"/>
          <p:cNvSpPr txBox="1"/>
          <p:nvPr>
            <p:ph idx="4294967295" type="ctrTitle"/>
          </p:nvPr>
        </p:nvSpPr>
        <p:spPr>
          <a:xfrm>
            <a:off x="3549900" y="1439500"/>
            <a:ext cx="5760300" cy="193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2700">
                <a:solidFill>
                  <a:srgbClr val="0E101A"/>
                </a:solidFill>
                <a:latin typeface="Proxima Nova"/>
                <a:ea typeface="Proxima Nova"/>
                <a:cs typeface="Proxima Nova"/>
                <a:sym typeface="Proxima Nova"/>
              </a:rPr>
              <a:t>👋</a:t>
            </a:r>
            <a:endParaRPr sz="2700">
              <a:solidFill>
                <a:srgbClr val="0E101A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700">
              <a:solidFill>
                <a:srgbClr val="0E101A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b="1" lang="en" sz="2000">
                <a:latin typeface="Proxima Nova"/>
                <a:ea typeface="Proxima Nova"/>
                <a:cs typeface="Proxima Nova"/>
                <a:sym typeface="Proxima Nova"/>
              </a:rPr>
              <a:t>Ettore Ciarcia </a:t>
            </a:r>
            <a:endParaRPr b="1"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t/>
            </a:r>
            <a:endParaRPr b="1"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b="1" lang="en" sz="2000">
                <a:latin typeface="Proxima Nova"/>
                <a:ea typeface="Proxima Nova"/>
                <a:cs typeface="Proxima Nova"/>
                <a:sym typeface="Proxima Nova"/>
              </a:rPr>
              <a:t>Kubernetes &amp; Cloud Engineer @ SIGHUP</a:t>
            </a:r>
            <a:endParaRPr b="1" sz="2000"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24ff7b29d0b_0_152"/>
          <p:cNvSpPr txBox="1"/>
          <p:nvPr/>
        </p:nvSpPr>
        <p:spPr>
          <a:xfrm>
            <a:off x="506500" y="0"/>
            <a:ext cx="5802600" cy="78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" sz="30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Agenda</a:t>
            </a:r>
            <a:endParaRPr b="1" i="0" sz="30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70" name="Google Shape;70;g24ff7b29d0b_0_15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23200" y="284101"/>
            <a:ext cx="1759724" cy="244875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g24ff7b29d0b_0_152"/>
          <p:cNvSpPr/>
          <p:nvPr/>
        </p:nvSpPr>
        <p:spPr>
          <a:xfrm>
            <a:off x="0" y="-14400"/>
            <a:ext cx="9144000" cy="667500"/>
          </a:xfrm>
          <a:prstGeom prst="rect">
            <a:avLst/>
          </a:prstGeom>
          <a:solidFill>
            <a:srgbClr val="0F213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Google Shape;72;g24ff7b29d0b_0_152"/>
          <p:cNvSpPr txBox="1"/>
          <p:nvPr/>
        </p:nvSpPr>
        <p:spPr>
          <a:xfrm>
            <a:off x="109475" y="780300"/>
            <a:ext cx="7489800" cy="409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Come siamo arrivati a Kubernetes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Componenti di un cluster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Oggetti Kubernetes utilizzati nella demo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Reconciliation loops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Demo con Kubeinvaders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Q&amp;A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73" name="Google Shape;73;g24ff7b29d0b_0_152"/>
          <p:cNvSpPr txBox="1"/>
          <p:nvPr/>
        </p:nvSpPr>
        <p:spPr>
          <a:xfrm>
            <a:off x="150825" y="-7200"/>
            <a:ext cx="5802600" cy="65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5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Indice</a:t>
            </a:r>
            <a:endParaRPr b="1" i="0" sz="25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292800e11e8_0_15"/>
          <p:cNvSpPr txBox="1"/>
          <p:nvPr/>
        </p:nvSpPr>
        <p:spPr>
          <a:xfrm>
            <a:off x="506500" y="0"/>
            <a:ext cx="5802600" cy="78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" sz="30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Agenda</a:t>
            </a:r>
            <a:endParaRPr b="1" i="0" sz="30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79" name="Google Shape;79;g292800e11e8_0_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23200" y="284101"/>
            <a:ext cx="1759724" cy="244875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g292800e11e8_0_15"/>
          <p:cNvSpPr/>
          <p:nvPr/>
        </p:nvSpPr>
        <p:spPr>
          <a:xfrm>
            <a:off x="0" y="-14400"/>
            <a:ext cx="9144000" cy="667500"/>
          </a:xfrm>
          <a:prstGeom prst="rect">
            <a:avLst/>
          </a:prstGeom>
          <a:solidFill>
            <a:srgbClr val="0F213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" name="Google Shape;81;g292800e11e8_0_15"/>
          <p:cNvSpPr txBox="1"/>
          <p:nvPr/>
        </p:nvSpPr>
        <p:spPr>
          <a:xfrm>
            <a:off x="150825" y="-7200"/>
            <a:ext cx="5802600" cy="65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5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Miciogatto Fifì: typo generator</a:t>
            </a:r>
            <a:endParaRPr b="1" sz="25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82" name="Google Shape;82;g292800e11e8_0_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175" y="780300"/>
            <a:ext cx="3043800" cy="4058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g292800e11e8_0_1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125775" y="780300"/>
            <a:ext cx="3043800" cy="4058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g292800e11e8_0_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081975" y="780300"/>
            <a:ext cx="3043800" cy="4058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24ff7b29d0b_0_17"/>
          <p:cNvSpPr txBox="1"/>
          <p:nvPr/>
        </p:nvSpPr>
        <p:spPr>
          <a:xfrm>
            <a:off x="506500" y="0"/>
            <a:ext cx="5802600" cy="78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" sz="30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Agenda</a:t>
            </a:r>
            <a:endParaRPr b="1" i="0" sz="30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90" name="Google Shape;90;g24ff7b29d0b_0_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23200" y="284101"/>
            <a:ext cx="1759724" cy="244875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g24ff7b29d0b_0_17"/>
          <p:cNvSpPr/>
          <p:nvPr/>
        </p:nvSpPr>
        <p:spPr>
          <a:xfrm>
            <a:off x="0" y="-14400"/>
            <a:ext cx="9144000" cy="667500"/>
          </a:xfrm>
          <a:prstGeom prst="rect">
            <a:avLst/>
          </a:prstGeom>
          <a:solidFill>
            <a:srgbClr val="0F213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g24ff7b29d0b_0_17"/>
          <p:cNvSpPr txBox="1"/>
          <p:nvPr/>
        </p:nvSpPr>
        <p:spPr>
          <a:xfrm>
            <a:off x="259900" y="0"/>
            <a:ext cx="6049200" cy="65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5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Memini!</a:t>
            </a:r>
            <a:endParaRPr b="1" i="0" sz="25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93" name="Google Shape;93;g24ff7b29d0b_0_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410200" y="1558671"/>
            <a:ext cx="5802600" cy="3227554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g24ff7b29d0b_0_17"/>
          <p:cNvSpPr txBox="1"/>
          <p:nvPr/>
        </p:nvSpPr>
        <p:spPr>
          <a:xfrm>
            <a:off x="334100" y="819775"/>
            <a:ext cx="79548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457200" rtl="0" algn="ctr">
              <a:spcBef>
                <a:spcPts val="75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Quando non hai idea di cosa sia Linux, non hai conoscenze di networking, non hai mai usato un container e ti tuffi in Kubernetes</a:t>
            </a:r>
            <a:endParaRPr sz="15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24ff7b29d0b_0_29"/>
          <p:cNvSpPr txBox="1"/>
          <p:nvPr/>
        </p:nvSpPr>
        <p:spPr>
          <a:xfrm>
            <a:off x="506500" y="0"/>
            <a:ext cx="5802600" cy="78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" sz="30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Agenda</a:t>
            </a:r>
            <a:endParaRPr b="1" i="0" sz="30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00" name="Google Shape;100;g24ff7b29d0b_0_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23200" y="284101"/>
            <a:ext cx="1759724" cy="244875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g24ff7b29d0b_0_29"/>
          <p:cNvSpPr/>
          <p:nvPr/>
        </p:nvSpPr>
        <p:spPr>
          <a:xfrm>
            <a:off x="0" y="-14400"/>
            <a:ext cx="9144000" cy="667500"/>
          </a:xfrm>
          <a:prstGeom prst="rect">
            <a:avLst/>
          </a:prstGeom>
          <a:solidFill>
            <a:srgbClr val="0F213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g24ff7b29d0b_0_29"/>
          <p:cNvSpPr txBox="1"/>
          <p:nvPr/>
        </p:nvSpPr>
        <p:spPr>
          <a:xfrm>
            <a:off x="150825" y="-7200"/>
            <a:ext cx="5802600" cy="65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5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Come siamo arrivati a Kubernetes?</a:t>
            </a:r>
            <a:endParaRPr b="1" i="0" sz="25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03" name="Google Shape;103;g24ff7b29d0b_0_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74900" y="1235275"/>
            <a:ext cx="2166400" cy="2219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g24ff7b29d0b_0_2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953425" y="1401950"/>
            <a:ext cx="1927275" cy="2085675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g24ff7b29d0b_0_29"/>
          <p:cNvSpPr txBox="1"/>
          <p:nvPr/>
        </p:nvSpPr>
        <p:spPr>
          <a:xfrm>
            <a:off x="105325" y="3454725"/>
            <a:ext cx="4176600" cy="139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75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1"/>
                </a:solidFill>
              </a:rPr>
              <a:t>Difficile da scalare</a:t>
            </a:r>
            <a:endParaRPr sz="15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75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1"/>
                </a:solidFill>
              </a:rPr>
              <a:t>Difficile da aggiornare</a:t>
            </a:r>
            <a:endParaRPr sz="15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500">
                <a:solidFill>
                  <a:schemeClr val="dk1"/>
                </a:solidFill>
              </a:rPr>
              <a:t>Singola grande applicazione</a:t>
            </a:r>
            <a:endParaRPr sz="15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75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dk1"/>
              </a:solidFill>
            </a:endParaRPr>
          </a:p>
        </p:txBody>
      </p:sp>
      <p:sp>
        <p:nvSpPr>
          <p:cNvPr id="106" name="Google Shape;106;g24ff7b29d0b_0_29"/>
          <p:cNvSpPr txBox="1"/>
          <p:nvPr/>
        </p:nvSpPr>
        <p:spPr>
          <a:xfrm>
            <a:off x="4706325" y="3454725"/>
            <a:ext cx="4176600" cy="139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75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1"/>
                </a:solidFill>
              </a:rPr>
              <a:t>Semplici da scalare</a:t>
            </a:r>
            <a:endParaRPr sz="15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75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1"/>
                </a:solidFill>
              </a:rPr>
              <a:t>Complessità operativa</a:t>
            </a:r>
            <a:endParaRPr sz="15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500">
                <a:solidFill>
                  <a:schemeClr val="dk1"/>
                </a:solidFill>
              </a:rPr>
              <a:t>Isolamento e resilienza</a:t>
            </a:r>
            <a:endParaRPr sz="15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75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24ff7b29d0b_0_58"/>
          <p:cNvSpPr txBox="1"/>
          <p:nvPr/>
        </p:nvSpPr>
        <p:spPr>
          <a:xfrm>
            <a:off x="506500" y="0"/>
            <a:ext cx="5802600" cy="78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" sz="30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Agenda</a:t>
            </a:r>
            <a:endParaRPr b="1" i="0" sz="30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12" name="Google Shape;112;g24ff7b29d0b_0_5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23200" y="284101"/>
            <a:ext cx="1759724" cy="244875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g24ff7b29d0b_0_58"/>
          <p:cNvSpPr/>
          <p:nvPr/>
        </p:nvSpPr>
        <p:spPr>
          <a:xfrm>
            <a:off x="0" y="-14400"/>
            <a:ext cx="9144000" cy="667500"/>
          </a:xfrm>
          <a:prstGeom prst="rect">
            <a:avLst/>
          </a:prstGeom>
          <a:solidFill>
            <a:srgbClr val="0F213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" name="Google Shape;114;g24ff7b29d0b_0_58"/>
          <p:cNvSpPr txBox="1"/>
          <p:nvPr/>
        </p:nvSpPr>
        <p:spPr>
          <a:xfrm>
            <a:off x="150825" y="-7200"/>
            <a:ext cx="5802600" cy="65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5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Cosa sono i container?</a:t>
            </a:r>
            <a:endParaRPr b="1" i="0" sz="2500" u="none" cap="none" strike="noStrike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15" name="Google Shape;115;g24ff7b29d0b_0_58"/>
          <p:cNvSpPr txBox="1"/>
          <p:nvPr/>
        </p:nvSpPr>
        <p:spPr>
          <a:xfrm>
            <a:off x="309000" y="952225"/>
            <a:ext cx="4818000" cy="169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Proxima Nova"/>
                <a:ea typeface="Proxima Nova"/>
                <a:cs typeface="Proxima Nova"/>
                <a:sym typeface="Proxima Nova"/>
              </a:rPr>
              <a:t>Sono astrazioni che ci permettono di isolare e rendere portabili le nostre applicazioni. Le tecnologie di containerizzazione si basano su due feature del Kernel Linux:</a:t>
            </a:r>
            <a:endParaRPr sz="15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Font typeface="Proxima Nova"/>
              <a:buChar char="-"/>
            </a:pPr>
            <a:r>
              <a:rPr b="1" lang="en" sz="1500">
                <a:latin typeface="Proxima Nova"/>
                <a:ea typeface="Proxima Nova"/>
                <a:cs typeface="Proxima Nova"/>
                <a:sym typeface="Proxima Nova"/>
              </a:rPr>
              <a:t>Control Groups</a:t>
            </a:r>
            <a:endParaRPr b="1" sz="15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Font typeface="Proxima Nova"/>
              <a:buChar char="-"/>
            </a:pPr>
            <a:r>
              <a:rPr b="1" lang="en" sz="1500">
                <a:latin typeface="Proxima Nova"/>
                <a:ea typeface="Proxima Nova"/>
                <a:cs typeface="Proxima Nova"/>
                <a:sym typeface="Proxima Nova"/>
                <a:extLst>
                  <a:ext uri="http://customooxmlschemas.google.com/">
                    <go:slidesCustomData xmlns:go="http://customooxmlschemas.google.com/" textRoundtripDataId="0"/>
                  </a:ext>
                </a:extLst>
              </a:rPr>
              <a:t>Namespace</a:t>
            </a:r>
            <a:endParaRPr b="1" sz="15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16" name="Google Shape;116;g24ff7b29d0b_0_5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43375" y="1223388"/>
            <a:ext cx="3346424" cy="2751087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g24ff7b29d0b_0_58"/>
          <p:cNvSpPr txBox="1"/>
          <p:nvPr/>
        </p:nvSpPr>
        <p:spPr>
          <a:xfrm>
            <a:off x="49975" y="4478425"/>
            <a:ext cx="69246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200" u="sng">
                <a:solidFill>
                  <a:schemeClr val="hlink"/>
                </a:solidFill>
                <a:latin typeface="Proxima Nova"/>
                <a:ea typeface="Proxima Nova"/>
                <a:cs typeface="Proxima Nova"/>
                <a:sym typeface="Proxima Nova"/>
                <a:hlinkClick r:id="rId5"/>
              </a:rPr>
              <a:t>Gabriele Santomaggio- Containers da zero! Una panoramica di cgroups e namespace</a:t>
            </a:r>
            <a:r>
              <a:rPr lang="en" sz="1200">
                <a:latin typeface="Proxima Nova"/>
                <a:ea typeface="Proxima Nova"/>
                <a:cs typeface="Proxima Nova"/>
                <a:sym typeface="Proxima Nova"/>
              </a:rPr>
              <a:t> (2022)</a:t>
            </a:r>
            <a:endParaRPr sz="12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200" u="sng">
                <a:solidFill>
                  <a:schemeClr val="hlink"/>
                </a:solidFill>
                <a:latin typeface="Proxima Nova"/>
                <a:ea typeface="Proxima Nova"/>
                <a:cs typeface="Proxima Nova"/>
                <a:sym typeface="Proxima Nova"/>
                <a:hlinkClick r:id="rId6"/>
              </a:rPr>
              <a:t>Giulio De Donato - Isoliamo un processo senza container</a:t>
            </a:r>
            <a:r>
              <a:rPr lang="en" sz="1200">
                <a:latin typeface="Proxima Nova"/>
                <a:ea typeface="Proxima Nova"/>
                <a:cs typeface="Proxima Nova"/>
                <a:sym typeface="Proxima Nova"/>
              </a:rPr>
              <a:t> (2016)</a:t>
            </a:r>
            <a:endParaRPr sz="1200"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24ff7b29d0b_0_38"/>
          <p:cNvSpPr txBox="1"/>
          <p:nvPr/>
        </p:nvSpPr>
        <p:spPr>
          <a:xfrm>
            <a:off x="506500" y="0"/>
            <a:ext cx="5802600" cy="78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" sz="30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Agenda</a:t>
            </a:r>
            <a:endParaRPr b="1" i="0" sz="30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23" name="Google Shape;123;g24ff7b29d0b_0_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23200" y="284101"/>
            <a:ext cx="1759724" cy="244875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g24ff7b29d0b_0_38"/>
          <p:cNvSpPr/>
          <p:nvPr/>
        </p:nvSpPr>
        <p:spPr>
          <a:xfrm>
            <a:off x="0" y="-14400"/>
            <a:ext cx="9144000" cy="667500"/>
          </a:xfrm>
          <a:prstGeom prst="rect">
            <a:avLst/>
          </a:prstGeom>
          <a:solidFill>
            <a:srgbClr val="0F213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Google Shape;125;g24ff7b29d0b_0_38"/>
          <p:cNvSpPr txBox="1"/>
          <p:nvPr/>
        </p:nvSpPr>
        <p:spPr>
          <a:xfrm>
            <a:off x="150825" y="-7200"/>
            <a:ext cx="5802600" cy="65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5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Cos’è Kubernetes?</a:t>
            </a:r>
            <a:endParaRPr b="1" i="0" sz="2500" u="none" cap="none" strike="noStrike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26" name="Google Shape;126;g24ff7b29d0b_0_38"/>
          <p:cNvSpPr txBox="1"/>
          <p:nvPr/>
        </p:nvSpPr>
        <p:spPr>
          <a:xfrm>
            <a:off x="271000" y="1450450"/>
            <a:ext cx="8078400" cy="120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Kubernetes è un sistema open-source per </a:t>
            </a:r>
            <a:r>
              <a:rPr b="1" lang="en" sz="15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l'orchestrazione e la gestione di container</a:t>
            </a:r>
            <a:r>
              <a:rPr lang="en" sz="15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.</a:t>
            </a:r>
            <a:endParaRPr sz="15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just">
              <a:spcBef>
                <a:spcPts val="75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Fornisce una piattaforma automatizzata per distribuire, gestire e monitorare applicazioni containerizzate, facilitando la scalabilità, la disponibilità e la gestione delle applicazioni in un ambiente cloud o on-premises.</a:t>
            </a:r>
            <a:endParaRPr sz="15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27" name="Google Shape;127;g24ff7b29d0b_0_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4800" y="780300"/>
            <a:ext cx="7958401" cy="357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g24ff7b29d0b_0_3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76250" y="2654948"/>
            <a:ext cx="6679825" cy="1712325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g24ff7b29d0b_0_38"/>
          <p:cNvSpPr txBox="1"/>
          <p:nvPr/>
        </p:nvSpPr>
        <p:spPr>
          <a:xfrm>
            <a:off x="31050" y="4743300"/>
            <a:ext cx="48144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200" u="sng">
                <a:solidFill>
                  <a:schemeClr val="hlink"/>
                </a:solidFill>
                <a:latin typeface="Proxima Nova"/>
                <a:ea typeface="Proxima Nova"/>
                <a:cs typeface="Proxima Nova"/>
                <a:sym typeface="Proxima Nova"/>
                <a:hlinkClick r:id="rId6"/>
              </a:rPr>
              <a:t>CNCF Annual Survey 2022</a:t>
            </a:r>
            <a:endParaRPr i="0" sz="1200" u="none" cap="none" strike="noStrik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28dfa43c0e9_0_13"/>
          <p:cNvSpPr txBox="1"/>
          <p:nvPr/>
        </p:nvSpPr>
        <p:spPr>
          <a:xfrm>
            <a:off x="506500" y="0"/>
            <a:ext cx="5802600" cy="78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" sz="30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Agenda</a:t>
            </a:r>
            <a:endParaRPr b="1" i="0" sz="30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35" name="Google Shape;135;g28dfa43c0e9_0_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23200" y="284101"/>
            <a:ext cx="1759724" cy="244875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g28dfa43c0e9_0_13"/>
          <p:cNvSpPr/>
          <p:nvPr/>
        </p:nvSpPr>
        <p:spPr>
          <a:xfrm>
            <a:off x="0" y="-14400"/>
            <a:ext cx="9144000" cy="667500"/>
          </a:xfrm>
          <a:prstGeom prst="rect">
            <a:avLst/>
          </a:prstGeom>
          <a:solidFill>
            <a:srgbClr val="0F213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" name="Google Shape;137;g28dfa43c0e9_0_13"/>
          <p:cNvSpPr txBox="1"/>
          <p:nvPr/>
        </p:nvSpPr>
        <p:spPr>
          <a:xfrm>
            <a:off x="83950" y="-7200"/>
            <a:ext cx="5802600" cy="65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" sz="25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Kubernetes Components overview</a:t>
            </a:r>
            <a:endParaRPr b="1" i="0" sz="25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8" name="Google Shape;138;g28dfa43c0e9_0_13"/>
          <p:cNvSpPr txBox="1"/>
          <p:nvPr/>
        </p:nvSpPr>
        <p:spPr>
          <a:xfrm>
            <a:off x="31050" y="4743300"/>
            <a:ext cx="48144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sng" cap="none" strike="noStrike">
                <a:solidFill>
                  <a:schemeClr val="hlink"/>
                </a:solidFill>
                <a:latin typeface="Proxima Nova"/>
                <a:ea typeface="Proxima Nova"/>
                <a:cs typeface="Proxima Nova"/>
                <a:sym typeface="Proxima Nova"/>
                <a:hlinkClick r:id="rId4"/>
              </a:rPr>
              <a:t>https://kubernetes.io/docs/concepts/overview/components/</a:t>
            </a:r>
            <a:r>
              <a:rPr b="0" i="0" lang="en" sz="1200" u="none" cap="none" strike="noStrik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endParaRPr b="0" i="0" sz="1200" u="none" cap="none" strike="noStrik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39" name="Google Shape;139;g28dfa43c0e9_0_1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66675" y="932700"/>
            <a:ext cx="8010656" cy="3658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/>
</file>